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6" r:id="rId20"/>
    <p:sldId id="324" r:id="rId21"/>
    <p:sldId id="325" r:id="rId22"/>
    <p:sldId id="327" r:id="rId23"/>
    <p:sldId id="329" r:id="rId24"/>
    <p:sldId id="328" r:id="rId25"/>
    <p:sldId id="268" r:id="rId26"/>
    <p:sldId id="269" r:id="rId27"/>
    <p:sldId id="270" r:id="rId28"/>
    <p:sldId id="271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56" r:id="rId41"/>
    <p:sldId id="342" r:id="rId42"/>
    <p:sldId id="354" r:id="rId43"/>
    <p:sldId id="343" r:id="rId44"/>
    <p:sldId id="344" r:id="rId45"/>
    <p:sldId id="355" r:id="rId46"/>
    <p:sldId id="345" r:id="rId47"/>
    <p:sldId id="346" r:id="rId48"/>
    <p:sldId id="347" r:id="rId49"/>
    <p:sldId id="350" r:id="rId50"/>
    <p:sldId id="351" r:id="rId51"/>
    <p:sldId id="349" r:id="rId52"/>
    <p:sldId id="348" r:id="rId53"/>
    <p:sldId id="272" r:id="rId54"/>
    <p:sldId id="275" r:id="rId55"/>
    <p:sldId id="353" r:id="rId56"/>
    <p:sldId id="308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506"/>
    <a:srgbClr val="9A735D"/>
    <a:srgbClr val="5E2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46" autoAdjust="0"/>
  </p:normalViewPr>
  <p:slideViewPr>
    <p:cSldViewPr snapToGrid="0" snapToObjects="1">
      <p:cViewPr varScale="1">
        <p:scale>
          <a:sx n="61" d="100"/>
          <a:sy n="61" d="100"/>
        </p:scale>
        <p:origin x="-1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47355-1926-C74E-8D61-F1EA9078DE30}" type="datetimeFigureOut">
              <a:rPr lang="en-US" smtClean="0"/>
              <a:t>4/07/12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563C0-16E8-7A40-BD51-788DD875E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C550-0484-374D-B8D3-71DBCEBF40DC}" type="datetimeFigureOut">
              <a:rPr lang="en-US" smtClean="0"/>
              <a:t>4/07/12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ACA8-4986-4542-B5E5-E63AF6F9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0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C550-0484-374D-B8D3-71DBCEBF40DC}" type="datetimeFigureOut">
              <a:rPr lang="en-US" smtClean="0"/>
              <a:t>4/07/12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ACA8-4986-4542-B5E5-E63AF6F9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7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C550-0484-374D-B8D3-71DBCEBF40DC}" type="datetimeFigureOut">
              <a:rPr lang="en-US" smtClean="0"/>
              <a:t>4/07/12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ACA8-4986-4542-B5E5-E63AF6F9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8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C550-0484-374D-B8D3-71DBCEBF40DC}" type="datetimeFigureOut">
              <a:rPr lang="en-US" smtClean="0"/>
              <a:t>4/07/12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ACA8-4986-4542-B5E5-E63AF6F9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5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C550-0484-374D-B8D3-71DBCEBF40DC}" type="datetimeFigureOut">
              <a:rPr lang="en-US" smtClean="0"/>
              <a:t>4/07/12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ACA8-4986-4542-B5E5-E63AF6F9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C550-0484-374D-B8D3-71DBCEBF40DC}" type="datetimeFigureOut">
              <a:rPr lang="en-US" smtClean="0"/>
              <a:t>4/07/12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ACA8-4986-4542-B5E5-E63AF6F9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2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C550-0484-374D-B8D3-71DBCEBF40DC}" type="datetimeFigureOut">
              <a:rPr lang="en-US" smtClean="0"/>
              <a:t>4/07/12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ACA8-4986-4542-B5E5-E63AF6F9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4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C550-0484-374D-B8D3-71DBCEBF40DC}" type="datetimeFigureOut">
              <a:rPr lang="en-US" smtClean="0"/>
              <a:t>4/07/12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ACA8-4986-4542-B5E5-E63AF6F9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8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C550-0484-374D-B8D3-71DBCEBF40DC}" type="datetimeFigureOut">
              <a:rPr lang="en-US" smtClean="0"/>
              <a:t>4/07/12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ACA8-4986-4542-B5E5-E63AF6F9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4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C550-0484-374D-B8D3-71DBCEBF40DC}" type="datetimeFigureOut">
              <a:rPr lang="en-US" smtClean="0"/>
              <a:t>4/07/12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ACA8-4986-4542-B5E5-E63AF6F9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C550-0484-374D-B8D3-71DBCEBF40DC}" type="datetimeFigureOut">
              <a:rPr lang="en-US" smtClean="0"/>
              <a:t>4/07/12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ACA8-4986-4542-B5E5-E63AF6F9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2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9C550-0484-374D-B8D3-71DBCEBF40DC}" type="datetimeFigureOut">
              <a:rPr lang="en-US" smtClean="0"/>
              <a:t>4/07/12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ACA8-4986-4542-B5E5-E63AF6F91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9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5E280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E2807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E2807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E280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E280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E280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5E2807"/>
                </a:solidFill>
              </a:rPr>
              <a:t>IPv6 – A 10,000m Perspective</a:t>
            </a:r>
            <a:endParaRPr lang="en-US" sz="4800" b="1" dirty="0">
              <a:solidFill>
                <a:srgbClr val="5E280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A735D"/>
                </a:solidFill>
              </a:rPr>
              <a:t>Geoff Huston</a:t>
            </a:r>
          </a:p>
          <a:p>
            <a:r>
              <a:rPr lang="en-US" dirty="0" smtClean="0">
                <a:solidFill>
                  <a:srgbClr val="9A735D"/>
                </a:solidFill>
              </a:rPr>
              <a:t>Chief Scientist, APNIC</a:t>
            </a:r>
            <a:endParaRPr lang="en-US" dirty="0">
              <a:solidFill>
                <a:srgbClr val="9A73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9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IP Version 4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4928">
              <a:defRPr/>
            </a:pPr>
            <a:r>
              <a:rPr lang="en-US" sz="2700" dirty="0"/>
              <a:t>32 bit address field</a:t>
            </a:r>
          </a:p>
          <a:p>
            <a:pPr marL="937392" lvl="1">
              <a:defRPr/>
            </a:pPr>
            <a:r>
              <a:rPr lang="en-US" sz="2700" dirty="0"/>
              <a:t>That’s 4,294,967,296 addresses</a:t>
            </a:r>
          </a:p>
          <a:p>
            <a:pPr marL="624928">
              <a:defRPr/>
            </a:pPr>
            <a:r>
              <a:rPr lang="en-AU" sz="2700" dirty="0" smtClean="0"/>
              <a:t>A triumph of minimalism</a:t>
            </a:r>
          </a:p>
          <a:p>
            <a:pPr marL="1024978" lvl="1">
              <a:defRPr/>
            </a:pPr>
            <a:r>
              <a:rPr lang="en-AU" sz="2300" dirty="0" smtClean="0"/>
              <a:t>Basic datagram architecture</a:t>
            </a:r>
          </a:p>
          <a:p>
            <a:pPr marL="1024978" lvl="1">
              <a:defRPr/>
            </a:pPr>
            <a:r>
              <a:rPr lang="en-AU" sz="2300" dirty="0" smtClean="0"/>
              <a:t>Stateless network with admission control and without active resource management</a:t>
            </a:r>
          </a:p>
          <a:p>
            <a:pPr marL="1024978" lvl="1">
              <a:defRPr/>
            </a:pPr>
            <a:r>
              <a:rPr lang="en-AU" sz="2300" dirty="0" smtClean="0"/>
              <a:t>Variable packet size </a:t>
            </a:r>
            <a:r>
              <a:rPr lang="en-AU" sz="2300" smtClean="0"/>
              <a:t>with </a:t>
            </a:r>
            <a:r>
              <a:rPr lang="en-AU" sz="2300" smtClean="0"/>
              <a:t>fragmentation </a:t>
            </a:r>
            <a:r>
              <a:rPr lang="en-AU" sz="2300" dirty="0" smtClean="0"/>
              <a:t>on the fly</a:t>
            </a:r>
          </a:p>
          <a:p>
            <a:pPr marL="1024978" lvl="1">
              <a:defRPr/>
            </a:pPr>
            <a:r>
              <a:rPr lang="en-AU" sz="2300" dirty="0" smtClean="0"/>
              <a:t>Basic header set: Source, Destination, Fragmentation Control, checksums, all in 20 octets</a:t>
            </a:r>
          </a:p>
          <a:p>
            <a:pPr marL="1024978" lvl="1">
              <a:defRPr/>
            </a:pPr>
            <a:r>
              <a:rPr lang="en-AU" sz="2300" dirty="0" smtClean="0"/>
              <a:t>Decoupled framework of related functions</a:t>
            </a:r>
          </a:p>
          <a:p>
            <a:pPr marL="1024978" lvl="1">
              <a:defRPr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4948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It Worked!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minimal approach allowed for more efficient use of the common network</a:t>
            </a:r>
          </a:p>
          <a:p>
            <a:pPr lvl="1"/>
            <a:r>
              <a:rPr lang="en-US" dirty="0" smtClean="0"/>
              <a:t>It was cheap</a:t>
            </a:r>
          </a:p>
          <a:p>
            <a:pPr lvl="1"/>
            <a:r>
              <a:rPr lang="en-US" dirty="0" smtClean="0"/>
              <a:t>It was easy</a:t>
            </a:r>
          </a:p>
          <a:p>
            <a:pPr lvl="1"/>
            <a:r>
              <a:rPr lang="en-US" dirty="0" smtClean="0"/>
              <a:t>It scaled</a:t>
            </a:r>
          </a:p>
        </p:txBody>
      </p:sp>
    </p:spTree>
    <p:extLst>
      <p:ext uri="{BB962C8B-B14F-4D97-AF65-F5344CB8AC3E}">
        <p14:creationId xmlns:p14="http://schemas.microsoft.com/office/powerpoint/2010/main" val="2042164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It Worked too well!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</a:t>
            </a:r>
            <a:r>
              <a:rPr lang="en-US" dirty="0" smtClean="0"/>
              <a:t>ack in 1983 </a:t>
            </a:r>
            <a:r>
              <a:rPr lang="en-US" dirty="0" err="1" smtClean="0"/>
              <a:t>noone</a:t>
            </a:r>
            <a:r>
              <a:rPr lang="en-US" dirty="0" smtClean="0"/>
              <a:t> ever truly believed that IP would be the single communications protocol for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And you would be mad for thinking that</a:t>
            </a:r>
          </a:p>
          <a:p>
            <a:pPr lvl="1"/>
            <a:r>
              <a:rPr lang="en-US" dirty="0" smtClean="0"/>
              <a:t>OSI was meant to be the answer</a:t>
            </a:r>
          </a:p>
          <a:p>
            <a:pPr lvl="1"/>
            <a:r>
              <a:rPr lang="en-US" dirty="0" smtClean="0"/>
              <a:t>And we understood so little about computing and communications that it was equally possible that we would find something better than packet switching pretty soon</a:t>
            </a:r>
          </a:p>
          <a:p>
            <a:pPr lvl="1"/>
            <a:r>
              <a:rPr lang="en-US" dirty="0" smtClean="0"/>
              <a:t>So 32 bits of address space was looking like a decent engineering tradeoff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95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cloud on the horizon...</a:t>
            </a:r>
            <a:endParaRPr lang="en-US" b="1" dirty="0"/>
          </a:p>
        </p:txBody>
      </p:sp>
      <p:pic>
        <p:nvPicPr>
          <p:cNvPr id="4" name="Content Placeholder 3" descr="18 65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" b="-16"/>
          <a:stretch/>
        </p:blipFill>
        <p:spPr>
          <a:xfrm>
            <a:off x="620110" y="1265238"/>
            <a:ext cx="4004626" cy="5135562"/>
          </a:xfrm>
        </p:spPr>
      </p:pic>
      <p:pic>
        <p:nvPicPr>
          <p:cNvPr id="5" name="Picture 4" descr="18 6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58" y="1265238"/>
            <a:ext cx="3638742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5552" y="6369536"/>
            <a:ext cx="341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Frank </a:t>
            </a:r>
            <a:r>
              <a:rPr lang="en-US" dirty="0" err="1" smtClean="0"/>
              <a:t>Solensky</a:t>
            </a:r>
            <a:r>
              <a:rPr lang="en-US" dirty="0" smtClean="0"/>
              <a:t>, IETF, August 1990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06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Doomsday – Mk 1</a:t>
            </a:r>
            <a:endParaRPr lang="en-US" b="1" dirty="0"/>
          </a:p>
        </p:txBody>
      </p:sp>
      <p:pic>
        <p:nvPicPr>
          <p:cNvPr id="4" name="Content Placeholder 6" descr="18 67.pdf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r="41050" b="47288"/>
          <a:stretch/>
        </p:blipFill>
        <p:spPr>
          <a:xfrm>
            <a:off x="1932709" y="1306504"/>
            <a:ext cx="4851400" cy="5383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5552" y="6369536"/>
            <a:ext cx="341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Frank </a:t>
            </a:r>
            <a:r>
              <a:rPr lang="en-US" dirty="0" err="1" smtClean="0"/>
              <a:t>Solensky</a:t>
            </a:r>
            <a:r>
              <a:rPr lang="en-US" dirty="0" smtClean="0"/>
              <a:t>, IETF, August 1990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24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IPv4 Address Allocations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472"/>
            <a:ext cx="9144000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2570" y="1777999"/>
            <a:ext cx="6597536" cy="36125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7936" y="4561202"/>
            <a:ext cx="345998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93006" y="4376536"/>
            <a:ext cx="131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B Nets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2371447" y="4522328"/>
            <a:ext cx="829358" cy="712688"/>
          </a:xfrm>
          <a:custGeom>
            <a:avLst/>
            <a:gdLst>
              <a:gd name="connsiteX0" fmla="*/ 0 w 829358"/>
              <a:gd name="connsiteY0" fmla="*/ 712688 h 712688"/>
              <a:gd name="connsiteX1" fmla="*/ 285092 w 829358"/>
              <a:gd name="connsiteY1" fmla="*/ 479444 h 712688"/>
              <a:gd name="connsiteX2" fmla="*/ 829358 w 829358"/>
              <a:gd name="connsiteY2" fmla="*/ 0 h 71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358" h="712688">
                <a:moveTo>
                  <a:pt x="0" y="712688"/>
                </a:moveTo>
                <a:cubicBezTo>
                  <a:pt x="73433" y="655456"/>
                  <a:pt x="146866" y="598225"/>
                  <a:pt x="285092" y="479444"/>
                </a:cubicBezTo>
                <a:cubicBezTo>
                  <a:pt x="423318" y="360663"/>
                  <a:pt x="829358" y="0"/>
                  <a:pt x="829358" y="0"/>
                </a:cubicBezTo>
              </a:path>
            </a:pathLst>
          </a:cu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2421" y="51318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NSFNET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2421" y="455942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A&amp;R networks</a:t>
            </a: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1386651" y="5501164"/>
            <a:ext cx="464229" cy="63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14500" y="4955064"/>
            <a:ext cx="501442" cy="2799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034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CIDR Band-Aid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It was clear by 1991 that we needed a new protocol</a:t>
            </a:r>
          </a:p>
          <a:p>
            <a:pPr lvl="1"/>
            <a:r>
              <a:rPr lang="en-US" dirty="0" smtClean="0"/>
              <a:t>There was just no way we could hack extra bits of address space into the IPv4 header</a:t>
            </a:r>
          </a:p>
          <a:p>
            <a:pPr lvl="1"/>
            <a:r>
              <a:rPr lang="en-US" dirty="0" smtClean="0"/>
              <a:t>And maybe we should think about what should/and should not be in the packet header at the same time as we enlarged the address size</a:t>
            </a:r>
          </a:p>
          <a:p>
            <a:r>
              <a:rPr lang="en-US" dirty="0" smtClean="0"/>
              <a:t>So we needed to buy a few years of breathing space </a:t>
            </a:r>
          </a:p>
          <a:p>
            <a:pPr lvl="1"/>
            <a:r>
              <a:rPr lang="en-US" dirty="0" smtClean="0"/>
              <a:t>We did this by removing the fixed network/host boundary points</a:t>
            </a:r>
          </a:p>
          <a:p>
            <a:pPr lvl="1"/>
            <a:r>
              <a:rPr lang="en-US" dirty="0" smtClean="0"/>
              <a:t>Classless Inter-Domain Routing was rushed in as a quick fix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CIDR Fix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472"/>
            <a:ext cx="91440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66506" y="1778000"/>
            <a:ext cx="5063600" cy="3181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2421" y="51318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NSFNET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1274" y="428731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A&amp;R networks</a:t>
            </a:r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1386651" y="5501164"/>
            <a:ext cx="464229" cy="63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14500" y="4656643"/>
            <a:ext cx="600609" cy="2984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195053" y="2954421"/>
            <a:ext cx="90034" cy="15641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/>
        </p:nvSpPr>
        <p:spPr>
          <a:xfrm>
            <a:off x="1539864" y="1662471"/>
            <a:ext cx="1678383" cy="84611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flipH="1">
            <a:off x="3349944" y="1662471"/>
            <a:ext cx="1678383" cy="84611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85087" y="1662471"/>
            <a:ext cx="0" cy="129195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32365" y="1906529"/>
            <a:ext cx="102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Class-full</a:t>
            </a:r>
          </a:p>
        </p:txBody>
      </p:sp>
      <p:sp>
        <p:nvSpPr>
          <p:cNvPr id="16" name="Freeform 15"/>
          <p:cNvSpPr/>
          <p:nvPr/>
        </p:nvSpPr>
        <p:spPr>
          <a:xfrm>
            <a:off x="3195054" y="1778000"/>
            <a:ext cx="680190" cy="2740526"/>
          </a:xfrm>
          <a:custGeom>
            <a:avLst/>
            <a:gdLst>
              <a:gd name="connsiteX0" fmla="*/ 0 w 2165684"/>
              <a:gd name="connsiteY0" fmla="*/ 2847473 h 2847473"/>
              <a:gd name="connsiteX1" fmla="*/ 347579 w 2165684"/>
              <a:gd name="connsiteY1" fmla="*/ 2419684 h 2847473"/>
              <a:gd name="connsiteX2" fmla="*/ 1270000 w 2165684"/>
              <a:gd name="connsiteY2" fmla="*/ 1336842 h 2847473"/>
              <a:gd name="connsiteX3" fmla="*/ 1965158 w 2165684"/>
              <a:gd name="connsiteY3" fmla="*/ 387684 h 2847473"/>
              <a:gd name="connsiteX4" fmla="*/ 2165684 w 2165684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684" h="2847473">
                <a:moveTo>
                  <a:pt x="0" y="2847473"/>
                </a:moveTo>
                <a:cubicBezTo>
                  <a:pt x="67956" y="2759464"/>
                  <a:pt x="135912" y="2671456"/>
                  <a:pt x="347579" y="2419684"/>
                </a:cubicBezTo>
                <a:cubicBezTo>
                  <a:pt x="559246" y="2167912"/>
                  <a:pt x="1000404" y="1675509"/>
                  <a:pt x="1270000" y="1336842"/>
                </a:cubicBezTo>
                <a:cubicBezTo>
                  <a:pt x="1539596" y="998175"/>
                  <a:pt x="1815877" y="610491"/>
                  <a:pt x="1965158" y="387684"/>
                </a:cubicBezTo>
                <a:cubicBezTo>
                  <a:pt x="2114439" y="164877"/>
                  <a:pt x="2165684" y="0"/>
                  <a:pt x="2165684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875243" y="1693467"/>
            <a:ext cx="2377250" cy="2409935"/>
          </a:xfrm>
          <a:custGeom>
            <a:avLst/>
            <a:gdLst>
              <a:gd name="connsiteX0" fmla="*/ 0 w 2377250"/>
              <a:gd name="connsiteY0" fmla="*/ 2409935 h 2409935"/>
              <a:gd name="connsiteX1" fmla="*/ 1215763 w 2377250"/>
              <a:gd name="connsiteY1" fmla="*/ 1291812 h 2409935"/>
              <a:gd name="connsiteX2" fmla="*/ 2116730 w 2377250"/>
              <a:gd name="connsiteY2" fmla="*/ 336523 h 2409935"/>
              <a:gd name="connsiteX3" fmla="*/ 2377250 w 2377250"/>
              <a:gd name="connsiteY3" fmla="*/ 0 h 24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250" h="2409935">
                <a:moveTo>
                  <a:pt x="0" y="2409935"/>
                </a:moveTo>
                <a:cubicBezTo>
                  <a:pt x="431487" y="2023658"/>
                  <a:pt x="862975" y="1637381"/>
                  <a:pt x="1215763" y="1291812"/>
                </a:cubicBezTo>
                <a:cubicBezTo>
                  <a:pt x="1568551" y="946243"/>
                  <a:pt x="1923149" y="551825"/>
                  <a:pt x="2116730" y="336523"/>
                </a:cubicBezTo>
                <a:cubicBezTo>
                  <a:pt x="2310311" y="121221"/>
                  <a:pt x="2377250" y="0"/>
                  <a:pt x="2377250" y="0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2045" y="190652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CIDR</a:t>
            </a:r>
          </a:p>
        </p:txBody>
      </p:sp>
    </p:spTree>
    <p:extLst>
      <p:ext uri="{BB962C8B-B14F-4D97-AF65-F5344CB8AC3E}">
        <p14:creationId xmlns:p14="http://schemas.microsoft.com/office/powerpoint/2010/main" val="154602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And the long term plan?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IPng</a:t>
            </a:r>
            <a:endParaRPr lang="en-US" b="1" dirty="0" smtClean="0"/>
          </a:p>
          <a:p>
            <a:pPr lvl="1"/>
            <a:r>
              <a:rPr lang="en-US" dirty="0" smtClean="0"/>
              <a:t>There was no OSI any more, so this had to be the one and only protocol in the eyes of the protocol designers</a:t>
            </a:r>
          </a:p>
          <a:p>
            <a:pPr lvl="1"/>
            <a:r>
              <a:rPr lang="en-US" dirty="0" smtClean="0"/>
              <a:t>It was envisaged to have a lifespan of 30 – 100 years</a:t>
            </a:r>
          </a:p>
          <a:p>
            <a:pPr lvl="1"/>
            <a:r>
              <a:rPr lang="en-US" dirty="0" smtClean="0"/>
              <a:t>And encompass ubiquitous deployment to the order of trillions of connected nodes</a:t>
            </a:r>
          </a:p>
        </p:txBody>
      </p:sp>
    </p:spTree>
    <p:extLst>
      <p:ext uri="{BB962C8B-B14F-4D97-AF65-F5344CB8AC3E}">
        <p14:creationId xmlns:p14="http://schemas.microsoft.com/office/powerpoint/2010/main" val="4106003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</a:t>
            </a:r>
            <a:r>
              <a:rPr lang="en-US" b="1" baseline="0" dirty="0" smtClean="0"/>
              <a:t> Solved!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set the protocol designers onto the problem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were naive enough to think that a committee could engineer a better architecture</a:t>
            </a:r>
          </a:p>
          <a:p>
            <a:r>
              <a:rPr lang="en-US" dirty="0" smtClean="0"/>
              <a:t>We planned to worry about transition on a later day once the protocol design had been worked out</a:t>
            </a:r>
          </a:p>
          <a:p>
            <a:r>
              <a:rPr lang="en-US" dirty="0" smtClean="0"/>
              <a:t>And we turned back to building the network</a:t>
            </a:r>
          </a:p>
          <a:p>
            <a:pPr lvl="1"/>
            <a:r>
              <a:rPr lang="en-US" dirty="0" smtClean="0"/>
              <a:t>and making money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LOT of money, as it turned out</a:t>
            </a:r>
          </a:p>
        </p:txBody>
      </p:sp>
    </p:spTree>
    <p:extLst>
      <p:ext uri="{BB962C8B-B14F-4D97-AF65-F5344CB8AC3E}">
        <p14:creationId xmlns:p14="http://schemas.microsoft.com/office/powerpoint/2010/main" val="40544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3795117" y="3018234"/>
            <a:ext cx="1544836" cy="81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100" b="1" dirty="0">
                <a:solidFill>
                  <a:srgbClr val="5E2807"/>
                </a:solidFill>
                <a:ea typeface="ＭＳ Ｐゴシック" charset="0"/>
                <a:cs typeface="ＭＳ Ｐゴシック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61001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zzzzzz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a while the problem of the need for a new protocol became LESS urgent</a:t>
            </a:r>
          </a:p>
          <a:p>
            <a:pPr lvl="1"/>
            <a:r>
              <a:rPr lang="en-US" dirty="0" smtClean="0"/>
              <a:t>The network grew at ever faster rates</a:t>
            </a:r>
          </a:p>
          <a:p>
            <a:pPr lvl="1"/>
            <a:r>
              <a:rPr lang="en-US" dirty="0" smtClean="0"/>
              <a:t>But CIDR allowed us to use vastly fewer addresses</a:t>
            </a:r>
          </a:p>
          <a:p>
            <a:pPr lvl="1"/>
            <a:r>
              <a:rPr lang="en-US" dirty="0" smtClean="0"/>
              <a:t>And then consumer NATS allowed us to use even fewer addresses</a:t>
            </a:r>
          </a:p>
          <a:p>
            <a:pPr lvl="1"/>
            <a:r>
              <a:rPr lang="en-US" dirty="0" smtClean="0"/>
              <a:t>So IPv6 became a perennial “sometime” issue that never quite became a “now”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12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IPv4 + CIDR + NATs worked!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472"/>
            <a:ext cx="91440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4946" y="1778000"/>
            <a:ext cx="3535159" cy="3181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2421" y="51318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NSFNET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1274" y="428731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A&amp;R networks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9729" y="41026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CIDR</a:t>
            </a:r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1386651" y="5501164"/>
            <a:ext cx="464229" cy="63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14500" y="4656643"/>
            <a:ext cx="600609" cy="2984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195053" y="2954421"/>
            <a:ext cx="90034" cy="15641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/>
        </p:nvSpPr>
        <p:spPr>
          <a:xfrm>
            <a:off x="1539864" y="1662471"/>
            <a:ext cx="1678383" cy="84611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flipH="1">
            <a:off x="3349944" y="1662471"/>
            <a:ext cx="1678383" cy="846110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85087" y="1662471"/>
            <a:ext cx="0" cy="129195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25708" y="2518249"/>
            <a:ext cx="102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Class-full</a:t>
            </a:r>
          </a:p>
        </p:txBody>
      </p:sp>
      <p:sp>
        <p:nvSpPr>
          <p:cNvPr id="16" name="Freeform 15"/>
          <p:cNvSpPr/>
          <p:nvPr/>
        </p:nvSpPr>
        <p:spPr>
          <a:xfrm>
            <a:off x="3195053" y="1671054"/>
            <a:ext cx="1884947" cy="2847472"/>
          </a:xfrm>
          <a:custGeom>
            <a:avLst/>
            <a:gdLst>
              <a:gd name="connsiteX0" fmla="*/ 0 w 2165684"/>
              <a:gd name="connsiteY0" fmla="*/ 2847473 h 2847473"/>
              <a:gd name="connsiteX1" fmla="*/ 347579 w 2165684"/>
              <a:gd name="connsiteY1" fmla="*/ 2419684 h 2847473"/>
              <a:gd name="connsiteX2" fmla="*/ 1270000 w 2165684"/>
              <a:gd name="connsiteY2" fmla="*/ 1336842 h 2847473"/>
              <a:gd name="connsiteX3" fmla="*/ 1965158 w 2165684"/>
              <a:gd name="connsiteY3" fmla="*/ 387684 h 2847473"/>
              <a:gd name="connsiteX4" fmla="*/ 2165684 w 2165684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684" h="2847473">
                <a:moveTo>
                  <a:pt x="0" y="2847473"/>
                </a:moveTo>
                <a:cubicBezTo>
                  <a:pt x="67956" y="2759464"/>
                  <a:pt x="135912" y="2671456"/>
                  <a:pt x="347579" y="2419684"/>
                </a:cubicBezTo>
                <a:cubicBezTo>
                  <a:pt x="559246" y="2167912"/>
                  <a:pt x="1000404" y="1675509"/>
                  <a:pt x="1270000" y="1336842"/>
                </a:cubicBezTo>
                <a:cubicBezTo>
                  <a:pt x="1539596" y="998175"/>
                  <a:pt x="1815877" y="610491"/>
                  <a:pt x="1965158" y="387684"/>
                </a:cubicBezTo>
                <a:cubicBezTo>
                  <a:pt x="2114439" y="164877"/>
                  <a:pt x="2165684" y="0"/>
                  <a:pt x="2165684" y="0"/>
                </a:cubicBez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79481" y="3343512"/>
            <a:ext cx="3191378" cy="499355"/>
          </a:xfrm>
          <a:custGeom>
            <a:avLst/>
            <a:gdLst>
              <a:gd name="connsiteX0" fmla="*/ 0 w 2377250"/>
              <a:gd name="connsiteY0" fmla="*/ 2409935 h 2409935"/>
              <a:gd name="connsiteX1" fmla="*/ 1215763 w 2377250"/>
              <a:gd name="connsiteY1" fmla="*/ 1291812 h 2409935"/>
              <a:gd name="connsiteX2" fmla="*/ 2116730 w 2377250"/>
              <a:gd name="connsiteY2" fmla="*/ 336523 h 2409935"/>
              <a:gd name="connsiteX3" fmla="*/ 2377250 w 2377250"/>
              <a:gd name="connsiteY3" fmla="*/ 0 h 240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250" h="2409935">
                <a:moveTo>
                  <a:pt x="0" y="2409935"/>
                </a:moveTo>
                <a:cubicBezTo>
                  <a:pt x="431487" y="2023658"/>
                  <a:pt x="862975" y="1637381"/>
                  <a:pt x="1215763" y="1291812"/>
                </a:cubicBezTo>
                <a:cubicBezTo>
                  <a:pt x="1568551" y="946243"/>
                  <a:pt x="1923149" y="551825"/>
                  <a:pt x="2116730" y="336523"/>
                </a:cubicBezTo>
                <a:cubicBezTo>
                  <a:pt x="2310311" y="121221"/>
                  <a:pt x="2377250" y="0"/>
                  <a:pt x="2377250" y="0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52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And worked...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472"/>
            <a:ext cx="91440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421" y="51318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NSFNET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1274" y="428731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A&amp;R networks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2462" y="331742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CIDR</a:t>
            </a:r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1386651" y="5501164"/>
            <a:ext cx="464229" cy="63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14500" y="4656643"/>
            <a:ext cx="600609" cy="2984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2959216" y="3686758"/>
            <a:ext cx="552598" cy="456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66506" y="313276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Boom &amp; Bust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31508" y="3548096"/>
            <a:ext cx="600609" cy="2984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2816" y="2805668"/>
            <a:ext cx="121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Broadband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11494" y="3090426"/>
            <a:ext cx="600609" cy="1734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70695" y="2323636"/>
            <a:ext cx="829209" cy="158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49833" y="1778000"/>
            <a:ext cx="1593640" cy="3181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53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And worked!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472"/>
            <a:ext cx="91440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421" y="51318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NSFNET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1274" y="428731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A&amp;R networks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2462" y="331742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CIDR</a:t>
            </a:r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1386651" y="5501164"/>
            <a:ext cx="464229" cy="63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14500" y="4656643"/>
            <a:ext cx="600609" cy="2984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2959216" y="3686758"/>
            <a:ext cx="552598" cy="456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66506" y="313276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Boom &amp; Bust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31508" y="3548096"/>
            <a:ext cx="600609" cy="2984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2816" y="2805668"/>
            <a:ext cx="121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Broadband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11494" y="3090426"/>
            <a:ext cx="600609" cy="1734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51954" y="208552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670695" y="2323636"/>
            <a:ext cx="829209" cy="158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700168" y="1778000"/>
            <a:ext cx="243305" cy="3181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51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472"/>
            <a:ext cx="91440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421" y="51318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NSFNET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1274" y="4287311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A&amp;R networks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2462" y="331742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CIDR</a:t>
            </a:r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1386651" y="5501164"/>
            <a:ext cx="464229" cy="63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14500" y="4656643"/>
            <a:ext cx="600609" cy="2984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2959216" y="3686758"/>
            <a:ext cx="552598" cy="456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66506" y="313276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Boom &amp; Bust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31508" y="3548096"/>
            <a:ext cx="600609" cy="2984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92640" y="1785634"/>
            <a:ext cx="131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Exhaustion!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86191" y="2034726"/>
            <a:ext cx="60060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92816" y="2805668"/>
            <a:ext cx="121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Broadband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11494" y="3090426"/>
            <a:ext cx="600609" cy="1734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51954" y="208552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Mobiles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670695" y="2323636"/>
            <a:ext cx="829209" cy="158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Until it didn’t work any more!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5451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Screen Shot 2012-04-29 at 3.34.24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" b="1223"/>
          <a:stretch/>
        </p:blipFill>
        <p:spPr>
          <a:xfrm>
            <a:off x="-1482725" y="-93663"/>
            <a:ext cx="12546220" cy="6951663"/>
          </a:xfrm>
        </p:spPr>
      </p:pic>
      <p:sp>
        <p:nvSpPr>
          <p:cNvPr id="7" name="TextBox 6"/>
          <p:cNvSpPr txBox="1"/>
          <p:nvPr/>
        </p:nvSpPr>
        <p:spPr>
          <a:xfrm>
            <a:off x="3248527" y="4144211"/>
            <a:ext cx="2582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hnbergHand"/>
                <a:cs typeface="AhnbergHand"/>
              </a:rPr>
              <a:t>Ooops</a:t>
            </a:r>
            <a:r>
              <a:rPr lang="en-US" sz="4400" dirty="0" smtClean="0">
                <a:latin typeface="AhnbergHand"/>
                <a:cs typeface="AhnbergHand"/>
              </a:rPr>
              <a:t>!</a:t>
            </a:r>
            <a:endParaRPr lang="en-US" sz="44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7091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40" y="-90998"/>
            <a:ext cx="9350833" cy="701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IPocalypse</a:t>
            </a:r>
            <a:r>
              <a:rPr lang="en-US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35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Maybe not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9236" y="1946676"/>
            <a:ext cx="8353723" cy="4018359"/>
          </a:xfrm>
        </p:spPr>
        <p:txBody>
          <a:bodyPr>
            <a:normAutofit/>
          </a:bodyPr>
          <a:lstStyle/>
          <a:p>
            <a:pPr marL="624928">
              <a:lnSpc>
                <a:spcPct val="70000"/>
              </a:lnSpc>
              <a:buSzPct val="125000"/>
              <a:defRPr/>
            </a:pPr>
            <a:r>
              <a:rPr lang="en-US" dirty="0" smtClean="0"/>
              <a:t>Its a massive industry</a:t>
            </a:r>
          </a:p>
          <a:p>
            <a:pPr marL="624928">
              <a:lnSpc>
                <a:spcPct val="70000"/>
              </a:lnSpc>
              <a:buSzPct val="125000"/>
              <a:defRPr/>
            </a:pPr>
            <a:r>
              <a:rPr lang="en-US" dirty="0" smtClean="0"/>
              <a:t>And exhaustion is not a sudden state change</a:t>
            </a:r>
          </a:p>
          <a:p>
            <a:pPr marL="624928">
              <a:lnSpc>
                <a:spcPct val="70000"/>
              </a:lnSpc>
              <a:buSzPct val="125000"/>
              <a:defRPr/>
            </a:pPr>
            <a:endParaRPr lang="en-US" dirty="0" smtClean="0"/>
          </a:p>
          <a:p>
            <a:pPr marL="624928">
              <a:lnSpc>
                <a:spcPct val="70000"/>
              </a:lnSpc>
              <a:buSzPct val="125000"/>
              <a:defRPr/>
            </a:pPr>
            <a:r>
              <a:rPr lang="en-US" dirty="0" smtClean="0"/>
              <a:t>But the network grew by more than 280 million services in 2011</a:t>
            </a:r>
          </a:p>
          <a:p>
            <a:pPr marL="937392" lvl="1">
              <a:lnSpc>
                <a:spcPct val="70000"/>
              </a:lnSpc>
              <a:buSzPct val="125000"/>
              <a:buFont typeface="Arial"/>
              <a:buChar char="•"/>
              <a:defRPr/>
            </a:pPr>
            <a:r>
              <a:rPr lang="en-US" dirty="0" smtClean="0"/>
              <a:t>Which was the largest year so far for the Internet</a:t>
            </a:r>
          </a:p>
        </p:txBody>
      </p:sp>
    </p:spTree>
    <p:extLst>
      <p:ext uri="{BB962C8B-B14F-4D97-AF65-F5344CB8AC3E}">
        <p14:creationId xmlns:p14="http://schemas.microsoft.com/office/powerpoint/2010/main" val="28335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0" b="8357"/>
          <a:stretch>
            <a:fillRect/>
          </a:stretch>
        </p:blipFill>
        <p:spPr bwMode="auto">
          <a:xfrm>
            <a:off x="615693" y="1268014"/>
            <a:ext cx="7599958" cy="56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It</a:t>
            </a:r>
            <a:r>
              <a:rPr lang="en-AU" b="1" dirty="0" smtClean="0">
                <a:latin typeface="Arial"/>
              </a:rPr>
              <a:t>’</a:t>
            </a:r>
            <a:r>
              <a:rPr lang="en-US" b="1" dirty="0" smtClean="0"/>
              <a:t>s more like this!</a:t>
            </a:r>
          </a:p>
        </p:txBody>
      </p:sp>
    </p:spTree>
    <p:extLst>
      <p:ext uri="{BB962C8B-B14F-4D97-AF65-F5344CB8AC3E}">
        <p14:creationId xmlns:p14="http://schemas.microsoft.com/office/powerpoint/2010/main" val="408271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Transition is hard!</a:t>
            </a:r>
            <a:endParaRPr lang="en-US" b="1" dirty="0"/>
          </a:p>
        </p:txBody>
      </p:sp>
      <p:pic>
        <p:nvPicPr>
          <p:cNvPr id="4" name="Picture 3" descr="P1000098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0" y="2834074"/>
            <a:ext cx="4558196" cy="2812008"/>
          </a:xfrm>
          <a:prstGeom prst="rect">
            <a:avLst/>
          </a:prstGeom>
        </p:spPr>
      </p:pic>
      <p:pic>
        <p:nvPicPr>
          <p:cNvPr id="5" name="Picture 4" descr="P1000098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92" y="2053242"/>
            <a:ext cx="3825502" cy="2433728"/>
          </a:xfrm>
          <a:prstGeom prst="rect">
            <a:avLst/>
          </a:prstGeom>
        </p:spPr>
      </p:pic>
      <p:pic>
        <p:nvPicPr>
          <p:cNvPr id="6" name="Picture 5" descr="P1000098x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84" y="5007339"/>
            <a:ext cx="2078208" cy="1161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00796">
            <a:off x="4822483" y="4182794"/>
            <a:ext cx="1082994" cy="10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81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980033" y="3132092"/>
            <a:ext cx="7175004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800" dirty="0">
                <a:solidFill>
                  <a:srgbClr val="5E2807"/>
                </a:solidFill>
                <a:ea typeface="ＭＳ Ｐゴシック" charset="0"/>
                <a:cs typeface="ＭＳ Ｐゴシック" charset="0"/>
              </a:rPr>
              <a:t>Because we</a:t>
            </a:r>
            <a:r>
              <a:rPr lang="en-AU" sz="3800" dirty="0">
                <a:solidFill>
                  <a:srgbClr val="5E2807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3800" dirty="0" err="1">
                <a:solidFill>
                  <a:srgbClr val="5E2807"/>
                </a:solidFill>
                <a:cs typeface="Gill Sans" charset="0"/>
              </a:rPr>
              <a:t>ve</a:t>
            </a:r>
            <a:r>
              <a:rPr lang="en-US" altLang="ja-JP" sz="3800" dirty="0">
                <a:solidFill>
                  <a:srgbClr val="5E2807"/>
                </a:solidFill>
                <a:cs typeface="Gill Sans" charset="0"/>
              </a:rPr>
              <a:t> run out of addresses!</a:t>
            </a:r>
            <a:endParaRPr lang="en-US" sz="3800" dirty="0">
              <a:solidFill>
                <a:srgbClr val="5E2807"/>
              </a:solidFill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Switchover?</a:t>
            </a:r>
            <a:endParaRPr lang="en-US" b="1" dirty="0"/>
          </a:p>
        </p:txBody>
      </p:sp>
      <p:pic>
        <p:nvPicPr>
          <p:cNvPr id="4" name="Picture 3" descr="P1000098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0" y="2834074"/>
            <a:ext cx="4558196" cy="2812008"/>
          </a:xfrm>
          <a:prstGeom prst="rect">
            <a:avLst/>
          </a:prstGeom>
        </p:spPr>
      </p:pic>
      <p:pic>
        <p:nvPicPr>
          <p:cNvPr id="5" name="Picture 4" descr="P1000098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92" y="2053242"/>
            <a:ext cx="3825502" cy="2433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00796">
            <a:off x="4957164" y="4039252"/>
            <a:ext cx="1082994" cy="1013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7378" y="5324632"/>
            <a:ext cx="8122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Max's Handwritin"/>
                <a:cs typeface="Max's Handwritin"/>
              </a:rPr>
              <a:t>We all agree to turn off IPv4 and turn on IPv6 EVERYWHERE</a:t>
            </a:r>
          </a:p>
          <a:p>
            <a:pPr algn="ctr"/>
            <a:r>
              <a:rPr lang="en-US" sz="3200" b="1" dirty="0" smtClean="0">
                <a:latin typeface="Max's Handwritin"/>
                <a:cs typeface="Max's Handwritin"/>
              </a:rPr>
              <a:t>All at the same time! All over the Internet!</a:t>
            </a:r>
            <a:endParaRPr lang="en-US" sz="3200" b="1" dirty="0">
              <a:latin typeface="Max's Handwritin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67916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Switchover?</a:t>
            </a:r>
            <a:endParaRPr lang="en-US" b="1" dirty="0"/>
          </a:p>
        </p:txBody>
      </p:sp>
      <p:pic>
        <p:nvPicPr>
          <p:cNvPr id="4" name="Picture 3" descr="P1000098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0" y="2834074"/>
            <a:ext cx="4558196" cy="2812008"/>
          </a:xfrm>
          <a:prstGeom prst="rect">
            <a:avLst/>
          </a:prstGeom>
        </p:spPr>
      </p:pic>
      <p:pic>
        <p:nvPicPr>
          <p:cNvPr id="5" name="Picture 4" descr="P1000098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92" y="2053242"/>
            <a:ext cx="3825502" cy="2433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00796">
            <a:off x="4957164" y="4039252"/>
            <a:ext cx="1082994" cy="1013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7378" y="5324632"/>
            <a:ext cx="8122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Max's Handwritin"/>
                <a:cs typeface="Max's Handwritin"/>
              </a:rPr>
              <a:t>We all agree to turn off IPv4 and turn on IPv6 EVERYWHERE</a:t>
            </a:r>
          </a:p>
          <a:p>
            <a:pPr algn="ctr"/>
            <a:r>
              <a:rPr lang="en-US" sz="3200" b="1" dirty="0" smtClean="0">
                <a:latin typeface="Max's Handwritin"/>
                <a:cs typeface="Max's Handwritin"/>
              </a:rPr>
              <a:t>All at the same time! All over the Internet!</a:t>
            </a:r>
            <a:endParaRPr lang="en-US" sz="3200" b="1" dirty="0">
              <a:latin typeface="Max's Handwritin"/>
              <a:cs typeface="Max's Handwritin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44437" y="2082365"/>
            <a:ext cx="8321763" cy="4222200"/>
          </a:xfrm>
          <a:custGeom>
            <a:avLst/>
            <a:gdLst>
              <a:gd name="connsiteX0" fmla="*/ 155663 w 8321763"/>
              <a:gd name="connsiteY0" fmla="*/ 3962835 h 4222200"/>
              <a:gd name="connsiteX1" fmla="*/ 193763 w 8321763"/>
              <a:gd name="connsiteY1" fmla="*/ 3924735 h 4222200"/>
              <a:gd name="connsiteX2" fmla="*/ 2073363 w 8321763"/>
              <a:gd name="connsiteY2" fmla="*/ 965635 h 4222200"/>
              <a:gd name="connsiteX3" fmla="*/ 1806663 w 8321763"/>
              <a:gd name="connsiteY3" fmla="*/ 4140635 h 4222200"/>
              <a:gd name="connsiteX4" fmla="*/ 4181563 w 8321763"/>
              <a:gd name="connsiteY4" fmla="*/ 1308535 h 4222200"/>
              <a:gd name="connsiteX5" fmla="*/ 4333963 w 8321763"/>
              <a:gd name="connsiteY5" fmla="*/ 2261035 h 4222200"/>
              <a:gd name="connsiteX6" fmla="*/ 5324563 w 8321763"/>
              <a:gd name="connsiteY6" fmla="*/ 432235 h 4222200"/>
              <a:gd name="connsiteX7" fmla="*/ 4778463 w 8321763"/>
              <a:gd name="connsiteY7" fmla="*/ 2743635 h 4222200"/>
              <a:gd name="connsiteX8" fmla="*/ 6569163 w 8321763"/>
              <a:gd name="connsiteY8" fmla="*/ 38535 h 4222200"/>
              <a:gd name="connsiteX9" fmla="*/ 6785063 w 8321763"/>
              <a:gd name="connsiteY9" fmla="*/ 2146735 h 4222200"/>
              <a:gd name="connsiteX10" fmla="*/ 7737563 w 8321763"/>
              <a:gd name="connsiteY10" fmla="*/ 435 h 4222200"/>
              <a:gd name="connsiteX11" fmla="*/ 7851863 w 8321763"/>
              <a:gd name="connsiteY11" fmla="*/ 1943535 h 4222200"/>
              <a:gd name="connsiteX12" fmla="*/ 8321763 w 8321763"/>
              <a:gd name="connsiteY12" fmla="*/ 140135 h 422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21763" h="4222200">
                <a:moveTo>
                  <a:pt x="155663" y="3962835"/>
                </a:moveTo>
                <a:cubicBezTo>
                  <a:pt x="14904" y="4193551"/>
                  <a:pt x="-125854" y="4424268"/>
                  <a:pt x="193763" y="3924735"/>
                </a:cubicBezTo>
                <a:cubicBezTo>
                  <a:pt x="513380" y="3425202"/>
                  <a:pt x="1804546" y="929652"/>
                  <a:pt x="2073363" y="965635"/>
                </a:cubicBezTo>
                <a:cubicBezTo>
                  <a:pt x="2342180" y="1001618"/>
                  <a:pt x="1455296" y="4083485"/>
                  <a:pt x="1806663" y="4140635"/>
                </a:cubicBezTo>
                <a:cubicBezTo>
                  <a:pt x="2158030" y="4197785"/>
                  <a:pt x="3760346" y="1621802"/>
                  <a:pt x="4181563" y="1308535"/>
                </a:cubicBezTo>
                <a:cubicBezTo>
                  <a:pt x="4602780" y="995268"/>
                  <a:pt x="4143463" y="2407085"/>
                  <a:pt x="4333963" y="2261035"/>
                </a:cubicBezTo>
                <a:cubicBezTo>
                  <a:pt x="4524463" y="2114985"/>
                  <a:pt x="5250480" y="351802"/>
                  <a:pt x="5324563" y="432235"/>
                </a:cubicBezTo>
                <a:cubicBezTo>
                  <a:pt x="5398646" y="512668"/>
                  <a:pt x="4571030" y="2809252"/>
                  <a:pt x="4778463" y="2743635"/>
                </a:cubicBezTo>
                <a:cubicBezTo>
                  <a:pt x="4985896" y="2678018"/>
                  <a:pt x="6234730" y="138018"/>
                  <a:pt x="6569163" y="38535"/>
                </a:cubicBezTo>
                <a:cubicBezTo>
                  <a:pt x="6903596" y="-60948"/>
                  <a:pt x="6590330" y="2153085"/>
                  <a:pt x="6785063" y="2146735"/>
                </a:cubicBezTo>
                <a:cubicBezTo>
                  <a:pt x="6979796" y="2140385"/>
                  <a:pt x="7559763" y="34302"/>
                  <a:pt x="7737563" y="435"/>
                </a:cubicBezTo>
                <a:cubicBezTo>
                  <a:pt x="7915363" y="-33432"/>
                  <a:pt x="7754496" y="1920252"/>
                  <a:pt x="7851863" y="1943535"/>
                </a:cubicBezTo>
                <a:cubicBezTo>
                  <a:pt x="7949230" y="1966818"/>
                  <a:pt x="8321763" y="140135"/>
                  <a:pt x="8321763" y="140135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351517">
            <a:off x="648645" y="1751606"/>
            <a:ext cx="4224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Max's Handwritin"/>
                <a:cs typeface="Max's Handwritin"/>
              </a:rPr>
              <a:t>We’re just too big!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Max's Handwritin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3146781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Piecemeal Switchover?</a:t>
            </a:r>
            <a:endParaRPr lang="en-US" b="1" dirty="0"/>
          </a:p>
        </p:txBody>
      </p:sp>
      <p:pic>
        <p:nvPicPr>
          <p:cNvPr id="4" name="Picture 3" descr="f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257300"/>
            <a:ext cx="8547100" cy="433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6529" y="5324632"/>
            <a:ext cx="69044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Max's Handwritin"/>
                <a:cs typeface="Max's Handwritin"/>
              </a:rPr>
              <a:t>One-by one networks switchover to Ipv6,</a:t>
            </a:r>
          </a:p>
          <a:p>
            <a:r>
              <a:rPr lang="en-US" sz="3200" b="1" dirty="0" smtClean="0">
                <a:latin typeface="Max's Handwritin"/>
                <a:cs typeface="Max's Handwritin"/>
              </a:rPr>
              <a:t>Switching off ipv4 when they complete their transition</a:t>
            </a:r>
          </a:p>
        </p:txBody>
      </p:sp>
    </p:spTree>
    <p:extLst>
      <p:ext uri="{BB962C8B-B14F-4D97-AF65-F5344CB8AC3E}">
        <p14:creationId xmlns:p14="http://schemas.microsoft.com/office/powerpoint/2010/main" val="3228640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Piecemeal Switchover?</a:t>
            </a:r>
            <a:endParaRPr lang="en-US" b="1" dirty="0"/>
          </a:p>
        </p:txBody>
      </p:sp>
      <p:pic>
        <p:nvPicPr>
          <p:cNvPr id="4" name="Picture 3" descr="f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257300"/>
            <a:ext cx="8547100" cy="433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6529" y="5324632"/>
            <a:ext cx="69044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Max's Handwritin"/>
                <a:cs typeface="Max's Handwritin"/>
              </a:rPr>
              <a:t>One-by one networks switchover to IPv6,</a:t>
            </a:r>
          </a:p>
          <a:p>
            <a:r>
              <a:rPr lang="en-US" sz="3200" b="1" dirty="0" smtClean="0">
                <a:latin typeface="Max's Handwritin"/>
                <a:cs typeface="Max's Handwritin"/>
              </a:rPr>
              <a:t>Switching off ipv4 when they complete their transition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644437" y="2082365"/>
            <a:ext cx="8321763" cy="4222200"/>
          </a:xfrm>
          <a:custGeom>
            <a:avLst/>
            <a:gdLst>
              <a:gd name="connsiteX0" fmla="*/ 155663 w 8321763"/>
              <a:gd name="connsiteY0" fmla="*/ 3962835 h 4222200"/>
              <a:gd name="connsiteX1" fmla="*/ 193763 w 8321763"/>
              <a:gd name="connsiteY1" fmla="*/ 3924735 h 4222200"/>
              <a:gd name="connsiteX2" fmla="*/ 2073363 w 8321763"/>
              <a:gd name="connsiteY2" fmla="*/ 965635 h 4222200"/>
              <a:gd name="connsiteX3" fmla="*/ 1806663 w 8321763"/>
              <a:gd name="connsiteY3" fmla="*/ 4140635 h 4222200"/>
              <a:gd name="connsiteX4" fmla="*/ 4181563 w 8321763"/>
              <a:gd name="connsiteY4" fmla="*/ 1308535 h 4222200"/>
              <a:gd name="connsiteX5" fmla="*/ 4333963 w 8321763"/>
              <a:gd name="connsiteY5" fmla="*/ 2261035 h 4222200"/>
              <a:gd name="connsiteX6" fmla="*/ 5324563 w 8321763"/>
              <a:gd name="connsiteY6" fmla="*/ 432235 h 4222200"/>
              <a:gd name="connsiteX7" fmla="*/ 4778463 w 8321763"/>
              <a:gd name="connsiteY7" fmla="*/ 2743635 h 4222200"/>
              <a:gd name="connsiteX8" fmla="*/ 6569163 w 8321763"/>
              <a:gd name="connsiteY8" fmla="*/ 38535 h 4222200"/>
              <a:gd name="connsiteX9" fmla="*/ 6785063 w 8321763"/>
              <a:gd name="connsiteY9" fmla="*/ 2146735 h 4222200"/>
              <a:gd name="connsiteX10" fmla="*/ 7737563 w 8321763"/>
              <a:gd name="connsiteY10" fmla="*/ 435 h 4222200"/>
              <a:gd name="connsiteX11" fmla="*/ 7851863 w 8321763"/>
              <a:gd name="connsiteY11" fmla="*/ 1943535 h 4222200"/>
              <a:gd name="connsiteX12" fmla="*/ 8321763 w 8321763"/>
              <a:gd name="connsiteY12" fmla="*/ 140135 h 422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21763" h="4222200">
                <a:moveTo>
                  <a:pt x="155663" y="3962835"/>
                </a:moveTo>
                <a:cubicBezTo>
                  <a:pt x="14904" y="4193551"/>
                  <a:pt x="-125854" y="4424268"/>
                  <a:pt x="193763" y="3924735"/>
                </a:cubicBezTo>
                <a:cubicBezTo>
                  <a:pt x="513380" y="3425202"/>
                  <a:pt x="1804546" y="929652"/>
                  <a:pt x="2073363" y="965635"/>
                </a:cubicBezTo>
                <a:cubicBezTo>
                  <a:pt x="2342180" y="1001618"/>
                  <a:pt x="1455296" y="4083485"/>
                  <a:pt x="1806663" y="4140635"/>
                </a:cubicBezTo>
                <a:cubicBezTo>
                  <a:pt x="2158030" y="4197785"/>
                  <a:pt x="3760346" y="1621802"/>
                  <a:pt x="4181563" y="1308535"/>
                </a:cubicBezTo>
                <a:cubicBezTo>
                  <a:pt x="4602780" y="995268"/>
                  <a:pt x="4143463" y="2407085"/>
                  <a:pt x="4333963" y="2261035"/>
                </a:cubicBezTo>
                <a:cubicBezTo>
                  <a:pt x="4524463" y="2114985"/>
                  <a:pt x="5250480" y="351802"/>
                  <a:pt x="5324563" y="432235"/>
                </a:cubicBezTo>
                <a:cubicBezTo>
                  <a:pt x="5398646" y="512668"/>
                  <a:pt x="4571030" y="2809252"/>
                  <a:pt x="4778463" y="2743635"/>
                </a:cubicBezTo>
                <a:cubicBezTo>
                  <a:pt x="4985896" y="2678018"/>
                  <a:pt x="6234730" y="138018"/>
                  <a:pt x="6569163" y="38535"/>
                </a:cubicBezTo>
                <a:cubicBezTo>
                  <a:pt x="6903596" y="-60948"/>
                  <a:pt x="6590330" y="2153085"/>
                  <a:pt x="6785063" y="2146735"/>
                </a:cubicBezTo>
                <a:cubicBezTo>
                  <a:pt x="6979796" y="2140385"/>
                  <a:pt x="7559763" y="34302"/>
                  <a:pt x="7737563" y="435"/>
                </a:cubicBezTo>
                <a:cubicBezTo>
                  <a:pt x="7915363" y="-33432"/>
                  <a:pt x="7754496" y="1920252"/>
                  <a:pt x="7851863" y="1943535"/>
                </a:cubicBezTo>
                <a:cubicBezTo>
                  <a:pt x="7949230" y="1966818"/>
                  <a:pt x="8321763" y="140135"/>
                  <a:pt x="8321763" y="140135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351517">
            <a:off x="212632" y="1336108"/>
            <a:ext cx="509626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Max's Handwritin"/>
                <a:cs typeface="Max's Handwritin"/>
              </a:rPr>
              <a:t>IPv6 is NOT backwards</a:t>
            </a:r>
          </a:p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Max's Handwritin"/>
                <a:cs typeface="Max's Handwritin"/>
              </a:rPr>
              <a:t>c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Max's Handwritin"/>
                <a:cs typeface="Max's Handwritin"/>
              </a:rPr>
              <a:t>ompatible!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Max's Handwritin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1369786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Dual Stack Transition</a:t>
            </a:r>
            <a:endParaRPr lang="en-US" b="1" dirty="0"/>
          </a:p>
        </p:txBody>
      </p:sp>
      <p:sp>
        <p:nvSpPr>
          <p:cNvPr id="8" name="Freeform 7"/>
          <p:cNvSpPr/>
          <p:nvPr/>
        </p:nvSpPr>
        <p:spPr>
          <a:xfrm>
            <a:off x="723481" y="2395164"/>
            <a:ext cx="4846336" cy="1639663"/>
          </a:xfrm>
          <a:custGeom>
            <a:avLst/>
            <a:gdLst>
              <a:gd name="connsiteX0" fmla="*/ 0 w 4846336"/>
              <a:gd name="connsiteY0" fmla="*/ 1639663 h 1639663"/>
              <a:gd name="connsiteX1" fmla="*/ 1302267 w 4846336"/>
              <a:gd name="connsiteY1" fmla="*/ 1077038 h 1639663"/>
              <a:gd name="connsiteX2" fmla="*/ 3038622 w 4846336"/>
              <a:gd name="connsiteY2" fmla="*/ 482262 h 1639663"/>
              <a:gd name="connsiteX3" fmla="*/ 4614203 w 4846336"/>
              <a:gd name="connsiteY3" fmla="*/ 257212 h 1639663"/>
              <a:gd name="connsiteX4" fmla="*/ 4823209 w 4846336"/>
              <a:gd name="connsiteY4" fmla="*/ 16087 h 1639663"/>
              <a:gd name="connsiteX5" fmla="*/ 4839286 w 4846336"/>
              <a:gd name="connsiteY5" fmla="*/ 417962 h 1639663"/>
              <a:gd name="connsiteX6" fmla="*/ 4807132 w 4846336"/>
              <a:gd name="connsiteY6" fmla="*/ 12 h 1639663"/>
              <a:gd name="connsiteX7" fmla="*/ 4807132 w 4846336"/>
              <a:gd name="connsiteY7" fmla="*/ 434037 h 163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6336" h="1639663">
                <a:moveTo>
                  <a:pt x="0" y="1639663"/>
                </a:moveTo>
                <a:cubicBezTo>
                  <a:pt x="397915" y="1454800"/>
                  <a:pt x="795830" y="1269938"/>
                  <a:pt x="1302267" y="1077038"/>
                </a:cubicBezTo>
                <a:cubicBezTo>
                  <a:pt x="1808704" y="884138"/>
                  <a:pt x="2486633" y="618900"/>
                  <a:pt x="3038622" y="482262"/>
                </a:cubicBezTo>
                <a:cubicBezTo>
                  <a:pt x="3590611" y="345624"/>
                  <a:pt x="4316772" y="334908"/>
                  <a:pt x="4614203" y="257212"/>
                </a:cubicBezTo>
                <a:cubicBezTo>
                  <a:pt x="4911634" y="179516"/>
                  <a:pt x="4785695" y="-10705"/>
                  <a:pt x="4823209" y="16087"/>
                </a:cubicBezTo>
                <a:cubicBezTo>
                  <a:pt x="4860723" y="42879"/>
                  <a:pt x="4841966" y="420641"/>
                  <a:pt x="4839286" y="417962"/>
                </a:cubicBezTo>
                <a:cubicBezTo>
                  <a:pt x="4836607" y="415283"/>
                  <a:pt x="4812491" y="-2667"/>
                  <a:pt x="4807132" y="12"/>
                </a:cubicBezTo>
                <a:cubicBezTo>
                  <a:pt x="4801773" y="2691"/>
                  <a:pt x="4807132" y="434037"/>
                  <a:pt x="4807132" y="434037"/>
                </a:cubicBezTo>
              </a:path>
            </a:pathLst>
          </a:custGeom>
          <a:ln w="57150" cmpd="sng">
            <a:solidFill>
              <a:srgbClr val="9A73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56301" y="2041221"/>
            <a:ext cx="1390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A735D"/>
                </a:solidFill>
                <a:latin typeface="AhnbergHand"/>
                <a:cs typeface="AhnbergHand"/>
              </a:rPr>
              <a:t>IPv4</a:t>
            </a:r>
            <a:endParaRPr lang="en-US" sz="4000" b="1" dirty="0">
              <a:solidFill>
                <a:srgbClr val="9A735D"/>
              </a:solidFill>
              <a:latin typeface="AhnbergHand"/>
              <a:cs typeface="AhnbergHand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974312" y="2395076"/>
            <a:ext cx="5097932" cy="1157501"/>
          </a:xfrm>
          <a:custGeom>
            <a:avLst/>
            <a:gdLst>
              <a:gd name="connsiteX0" fmla="*/ 0 w 5097932"/>
              <a:gd name="connsiteY0" fmla="*/ 1157501 h 1157501"/>
              <a:gd name="connsiteX1" fmla="*/ 1655968 w 5097932"/>
              <a:gd name="connsiteY1" fmla="*/ 578800 h 1157501"/>
              <a:gd name="connsiteX2" fmla="*/ 3440556 w 5097932"/>
              <a:gd name="connsiteY2" fmla="*/ 482350 h 1157501"/>
              <a:gd name="connsiteX3" fmla="*/ 4951828 w 5097932"/>
              <a:gd name="connsiteY3" fmla="*/ 128700 h 1157501"/>
              <a:gd name="connsiteX4" fmla="*/ 4598126 w 5097932"/>
              <a:gd name="connsiteY4" fmla="*/ 100 h 1157501"/>
              <a:gd name="connsiteX5" fmla="*/ 5096524 w 5097932"/>
              <a:gd name="connsiteY5" fmla="*/ 144775 h 1157501"/>
              <a:gd name="connsiteX6" fmla="*/ 4758899 w 5097932"/>
              <a:gd name="connsiteY6" fmla="*/ 450200 h 115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932" h="1157501">
                <a:moveTo>
                  <a:pt x="0" y="1157501"/>
                </a:moveTo>
                <a:cubicBezTo>
                  <a:pt x="541271" y="924413"/>
                  <a:pt x="1082542" y="691325"/>
                  <a:pt x="1655968" y="578800"/>
                </a:cubicBezTo>
                <a:cubicBezTo>
                  <a:pt x="2229394" y="466275"/>
                  <a:pt x="2891246" y="557367"/>
                  <a:pt x="3440556" y="482350"/>
                </a:cubicBezTo>
                <a:cubicBezTo>
                  <a:pt x="3989866" y="407333"/>
                  <a:pt x="4758900" y="209075"/>
                  <a:pt x="4951828" y="128700"/>
                </a:cubicBezTo>
                <a:cubicBezTo>
                  <a:pt x="5144756" y="48325"/>
                  <a:pt x="4574010" y="-2579"/>
                  <a:pt x="4598126" y="100"/>
                </a:cubicBezTo>
                <a:cubicBezTo>
                  <a:pt x="4622242" y="2779"/>
                  <a:pt x="5069729" y="69758"/>
                  <a:pt x="5096524" y="144775"/>
                </a:cubicBezTo>
                <a:cubicBezTo>
                  <a:pt x="5123319" y="219792"/>
                  <a:pt x="4758899" y="450200"/>
                  <a:pt x="4758899" y="450200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93621" y="3198634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nbergHand"/>
                <a:cs typeface="AhnbergHand"/>
              </a:rPr>
              <a:t>IPv6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719" y="5199837"/>
            <a:ext cx="8122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Max's Handwritin"/>
                <a:cs typeface="Max's Handwritin"/>
              </a:rPr>
              <a:t>One-by one networks and hosts have IPv6 added to IPv4</a:t>
            </a:r>
          </a:p>
          <a:p>
            <a:r>
              <a:rPr lang="en-US" sz="3200" b="1" dirty="0" smtClean="0">
                <a:latin typeface="Max's Handwritin"/>
                <a:cs typeface="Max's Handwritin"/>
              </a:rPr>
              <a:t>Switching off ipv4 when every element has both IPv4 and IPv6</a:t>
            </a:r>
          </a:p>
        </p:txBody>
      </p:sp>
    </p:spTree>
    <p:extLst>
      <p:ext uri="{BB962C8B-B14F-4D97-AF65-F5344CB8AC3E}">
        <p14:creationId xmlns:p14="http://schemas.microsoft.com/office/powerpoint/2010/main" val="3630882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Dual Stack Transition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2315" y="5678170"/>
            <a:ext cx="7713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Max's Handwritin"/>
                <a:cs typeface="Max's Handwritin"/>
              </a:rPr>
              <a:t>For this to work we have to start early and finish BEFORE IPv4 address pool exhaustion</a:t>
            </a:r>
            <a:endParaRPr lang="en-US" sz="3200" b="1" dirty="0">
              <a:latin typeface="Max's Handwritin"/>
              <a:cs typeface="Max's Handwritin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255838" y="1362075"/>
            <a:ext cx="6432550" cy="4397375"/>
            <a:chOff x="1020763" y="2128838"/>
            <a:chExt cx="6432550" cy="4397375"/>
          </a:xfrm>
        </p:grpSpPr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1506538" y="2290763"/>
              <a:ext cx="5014912" cy="3732212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020763" y="2128838"/>
              <a:ext cx="0" cy="3894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020763" y="6022975"/>
              <a:ext cx="6208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227138" y="2851150"/>
              <a:ext cx="6180137" cy="2598738"/>
            </a:xfrm>
            <a:custGeom>
              <a:avLst/>
              <a:gdLst>
                <a:gd name="T0" fmla="*/ 0 w 3893"/>
                <a:gd name="T1" fmla="*/ 0 h 1637"/>
                <a:gd name="T2" fmla="*/ 2147483647 w 3893"/>
                <a:gd name="T3" fmla="*/ 2147483647 h 1637"/>
                <a:gd name="T4" fmla="*/ 2147483647 w 3893"/>
                <a:gd name="T5" fmla="*/ 2147483647 h 1637"/>
                <a:gd name="T6" fmla="*/ 2147483647 w 3893"/>
                <a:gd name="T7" fmla="*/ 2147483647 h 1637"/>
                <a:gd name="T8" fmla="*/ 2147483647 w 3893"/>
                <a:gd name="T9" fmla="*/ 2147483647 h 1637"/>
                <a:gd name="T10" fmla="*/ 2147483647 w 3893"/>
                <a:gd name="T11" fmla="*/ 2147483647 h 1637"/>
                <a:gd name="T12" fmla="*/ 2147483647 w 3893"/>
                <a:gd name="T13" fmla="*/ 2147483647 h 1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93"/>
                <a:gd name="T22" fmla="*/ 0 h 1637"/>
                <a:gd name="T23" fmla="*/ 3893 w 3893"/>
                <a:gd name="T24" fmla="*/ 1637 h 16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93" h="1637">
                  <a:moveTo>
                    <a:pt x="0" y="0"/>
                  </a:moveTo>
                  <a:cubicBezTo>
                    <a:pt x="195" y="29"/>
                    <a:pt x="391" y="59"/>
                    <a:pt x="650" y="130"/>
                  </a:cubicBezTo>
                  <a:cubicBezTo>
                    <a:pt x="909" y="201"/>
                    <a:pt x="1234" y="292"/>
                    <a:pt x="1552" y="428"/>
                  </a:cubicBezTo>
                  <a:cubicBezTo>
                    <a:pt x="1870" y="564"/>
                    <a:pt x="2278" y="764"/>
                    <a:pt x="2555" y="948"/>
                  </a:cubicBezTo>
                  <a:cubicBezTo>
                    <a:pt x="2832" y="1132"/>
                    <a:pt x="3051" y="1429"/>
                    <a:pt x="3215" y="1533"/>
                  </a:cubicBezTo>
                  <a:cubicBezTo>
                    <a:pt x="3379" y="1637"/>
                    <a:pt x="3427" y="1618"/>
                    <a:pt x="3540" y="1570"/>
                  </a:cubicBezTo>
                  <a:cubicBezTo>
                    <a:pt x="3653" y="1522"/>
                    <a:pt x="3834" y="1299"/>
                    <a:pt x="3893" y="1245"/>
                  </a:cubicBezTo>
                </a:path>
              </a:pathLst>
            </a:custGeom>
            <a:noFill/>
            <a:ln w="57150">
              <a:solidFill>
                <a:srgbClr val="5E280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241425" y="2349500"/>
              <a:ext cx="6121400" cy="1814513"/>
            </a:xfrm>
            <a:custGeom>
              <a:avLst/>
              <a:gdLst>
                <a:gd name="T0" fmla="*/ 0 w 3856"/>
                <a:gd name="T1" fmla="*/ 2147483647 h 1143"/>
                <a:gd name="T2" fmla="*/ 2147483647 w 3856"/>
                <a:gd name="T3" fmla="*/ 2147483647 h 1143"/>
                <a:gd name="T4" fmla="*/ 2147483647 w 3856"/>
                <a:gd name="T5" fmla="*/ 2147483647 h 1143"/>
                <a:gd name="T6" fmla="*/ 2147483647 w 3856"/>
                <a:gd name="T7" fmla="*/ 0 h 1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56"/>
                <a:gd name="T13" fmla="*/ 0 h 1143"/>
                <a:gd name="T14" fmla="*/ 3856 w 3856"/>
                <a:gd name="T15" fmla="*/ 1143 h 1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56" h="1143">
                  <a:moveTo>
                    <a:pt x="0" y="1143"/>
                  </a:moveTo>
                  <a:cubicBezTo>
                    <a:pt x="260" y="1094"/>
                    <a:pt x="1066" y="973"/>
                    <a:pt x="1561" y="846"/>
                  </a:cubicBezTo>
                  <a:cubicBezTo>
                    <a:pt x="2056" y="719"/>
                    <a:pt x="2590" y="522"/>
                    <a:pt x="2973" y="381"/>
                  </a:cubicBezTo>
                  <a:cubicBezTo>
                    <a:pt x="3356" y="240"/>
                    <a:pt x="3672" y="79"/>
                    <a:pt x="3856" y="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530350" y="2335213"/>
              <a:ext cx="5846763" cy="3667125"/>
            </a:xfrm>
            <a:custGeom>
              <a:avLst/>
              <a:gdLst>
                <a:gd name="T0" fmla="*/ 0 w 3683"/>
                <a:gd name="T1" fmla="*/ 2147483647 h 2310"/>
                <a:gd name="T2" fmla="*/ 2147483647 w 3683"/>
                <a:gd name="T3" fmla="*/ 2147483647 h 2310"/>
                <a:gd name="T4" fmla="*/ 2147483647 w 3683"/>
                <a:gd name="T5" fmla="*/ 2147483647 h 2310"/>
                <a:gd name="T6" fmla="*/ 2147483647 w 3683"/>
                <a:gd name="T7" fmla="*/ 2147483647 h 2310"/>
                <a:gd name="T8" fmla="*/ 2147483647 w 3683"/>
                <a:gd name="T9" fmla="*/ 2147483647 h 2310"/>
                <a:gd name="T10" fmla="*/ 2147483647 w 3683"/>
                <a:gd name="T11" fmla="*/ 2147483647 h 2310"/>
                <a:gd name="T12" fmla="*/ 2147483647 w 3683"/>
                <a:gd name="T13" fmla="*/ 0 h 2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83"/>
                <a:gd name="T22" fmla="*/ 0 h 2310"/>
                <a:gd name="T23" fmla="*/ 3683 w 3683"/>
                <a:gd name="T24" fmla="*/ 2310 h 23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83" h="2310">
                  <a:moveTo>
                    <a:pt x="0" y="2310"/>
                  </a:moveTo>
                  <a:cubicBezTo>
                    <a:pt x="311" y="2279"/>
                    <a:pt x="523" y="2188"/>
                    <a:pt x="793" y="2077"/>
                  </a:cubicBezTo>
                  <a:cubicBezTo>
                    <a:pt x="1063" y="1966"/>
                    <a:pt x="1376" y="1803"/>
                    <a:pt x="1621" y="1644"/>
                  </a:cubicBezTo>
                  <a:cubicBezTo>
                    <a:pt x="1866" y="1485"/>
                    <a:pt x="2101" y="1268"/>
                    <a:pt x="2262" y="1124"/>
                  </a:cubicBezTo>
                  <a:cubicBezTo>
                    <a:pt x="2423" y="980"/>
                    <a:pt x="2469" y="902"/>
                    <a:pt x="2587" y="780"/>
                  </a:cubicBezTo>
                  <a:cubicBezTo>
                    <a:pt x="2705" y="658"/>
                    <a:pt x="2785" y="520"/>
                    <a:pt x="2968" y="390"/>
                  </a:cubicBezTo>
                  <a:cubicBezTo>
                    <a:pt x="3151" y="260"/>
                    <a:pt x="3534" y="81"/>
                    <a:pt x="3683" y="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492250" y="5005388"/>
              <a:ext cx="5014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6373813" y="4695825"/>
              <a:ext cx="1079500" cy="106045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4" name="TextBox 23"/>
            <p:cNvSpPr txBox="1">
              <a:spLocks noChangeArrowheads="1"/>
            </p:cNvSpPr>
            <p:nvPr/>
          </p:nvSpPr>
          <p:spPr bwMode="auto">
            <a:xfrm>
              <a:off x="5472113" y="3795713"/>
              <a:ext cx="14033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0000FF"/>
                  </a:solidFill>
                  <a:latin typeface="Vadim's Writing" charset="0"/>
                  <a:cs typeface="Vadim's Writing" charset="0"/>
                </a:rPr>
                <a:t>IPv6 Deployment</a:t>
              </a:r>
            </a:p>
          </p:txBody>
        </p:sp>
        <p:sp>
          <p:nvSpPr>
            <p:cNvPr id="15" name="TextBox 24"/>
            <p:cNvSpPr txBox="1">
              <a:spLocks noChangeArrowheads="1"/>
            </p:cNvSpPr>
            <p:nvPr/>
          </p:nvSpPr>
          <p:spPr bwMode="auto">
            <a:xfrm>
              <a:off x="3198813" y="6157913"/>
              <a:ext cx="53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Vadim's Writing" charset="0"/>
                  <a:cs typeface="Vadim's Writing" charset="0"/>
                </a:rPr>
                <a:t>Time</a:t>
              </a:r>
            </a:p>
          </p:txBody>
        </p:sp>
        <p:sp>
          <p:nvSpPr>
            <p:cNvPr id="16" name="TextBox 25"/>
            <p:cNvSpPr txBox="1">
              <a:spLocks noChangeArrowheads="1"/>
            </p:cNvSpPr>
            <p:nvPr/>
          </p:nvSpPr>
          <p:spPr bwMode="auto">
            <a:xfrm>
              <a:off x="1795463" y="4637088"/>
              <a:ext cx="23637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Vadim's Writing" charset="0"/>
                  <a:cs typeface="Vadim's Writing" charset="0"/>
                </a:rPr>
                <a:t>IPv6 Transition – Dual Stack</a:t>
              </a:r>
            </a:p>
          </p:txBody>
        </p:sp>
        <p:sp>
          <p:nvSpPr>
            <p:cNvPr id="17" name="TextBox 26"/>
            <p:cNvSpPr txBox="1">
              <a:spLocks noChangeArrowheads="1"/>
            </p:cNvSpPr>
            <p:nvPr/>
          </p:nvSpPr>
          <p:spPr bwMode="auto">
            <a:xfrm>
              <a:off x="4752975" y="5081588"/>
              <a:ext cx="1287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5E2807"/>
                  </a:solidFill>
                  <a:latin typeface="Vadim's Writing" charset="0"/>
                  <a:cs typeface="Vadim's Writing" charset="0"/>
                </a:rPr>
                <a:t>IPv4 Pool Size</a:t>
              </a:r>
            </a:p>
          </p:txBody>
        </p:sp>
        <p:sp>
          <p:nvSpPr>
            <p:cNvPr id="18" name="TextBox 27"/>
            <p:cNvSpPr txBox="1">
              <a:spLocks noChangeArrowheads="1"/>
            </p:cNvSpPr>
            <p:nvPr/>
          </p:nvSpPr>
          <p:spPr bwMode="auto">
            <a:xfrm>
              <a:off x="1241425" y="3560763"/>
              <a:ext cx="16970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8000"/>
                  </a:solidFill>
                  <a:latin typeface="Vadim's Writing" charset="0"/>
                  <a:cs typeface="Vadim's Writing" charset="0"/>
                </a:rPr>
                <a:t>Size of the Internet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086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Dual Stack Transition</a:t>
            </a:r>
            <a:endParaRPr lang="en-US" b="1" dirty="0"/>
          </a:p>
        </p:txBody>
      </p:sp>
      <p:sp>
        <p:nvSpPr>
          <p:cNvPr id="8" name="Freeform 7"/>
          <p:cNvSpPr/>
          <p:nvPr/>
        </p:nvSpPr>
        <p:spPr>
          <a:xfrm>
            <a:off x="723481" y="2395164"/>
            <a:ext cx="4846336" cy="1639663"/>
          </a:xfrm>
          <a:custGeom>
            <a:avLst/>
            <a:gdLst>
              <a:gd name="connsiteX0" fmla="*/ 0 w 4846336"/>
              <a:gd name="connsiteY0" fmla="*/ 1639663 h 1639663"/>
              <a:gd name="connsiteX1" fmla="*/ 1302267 w 4846336"/>
              <a:gd name="connsiteY1" fmla="*/ 1077038 h 1639663"/>
              <a:gd name="connsiteX2" fmla="*/ 3038622 w 4846336"/>
              <a:gd name="connsiteY2" fmla="*/ 482262 h 1639663"/>
              <a:gd name="connsiteX3" fmla="*/ 4614203 w 4846336"/>
              <a:gd name="connsiteY3" fmla="*/ 257212 h 1639663"/>
              <a:gd name="connsiteX4" fmla="*/ 4823209 w 4846336"/>
              <a:gd name="connsiteY4" fmla="*/ 16087 h 1639663"/>
              <a:gd name="connsiteX5" fmla="*/ 4839286 w 4846336"/>
              <a:gd name="connsiteY5" fmla="*/ 417962 h 1639663"/>
              <a:gd name="connsiteX6" fmla="*/ 4807132 w 4846336"/>
              <a:gd name="connsiteY6" fmla="*/ 12 h 1639663"/>
              <a:gd name="connsiteX7" fmla="*/ 4807132 w 4846336"/>
              <a:gd name="connsiteY7" fmla="*/ 434037 h 163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6336" h="1639663">
                <a:moveTo>
                  <a:pt x="0" y="1639663"/>
                </a:moveTo>
                <a:cubicBezTo>
                  <a:pt x="397915" y="1454800"/>
                  <a:pt x="795830" y="1269938"/>
                  <a:pt x="1302267" y="1077038"/>
                </a:cubicBezTo>
                <a:cubicBezTo>
                  <a:pt x="1808704" y="884138"/>
                  <a:pt x="2486633" y="618900"/>
                  <a:pt x="3038622" y="482262"/>
                </a:cubicBezTo>
                <a:cubicBezTo>
                  <a:pt x="3590611" y="345624"/>
                  <a:pt x="4316772" y="334908"/>
                  <a:pt x="4614203" y="257212"/>
                </a:cubicBezTo>
                <a:cubicBezTo>
                  <a:pt x="4911634" y="179516"/>
                  <a:pt x="4785695" y="-10705"/>
                  <a:pt x="4823209" y="16087"/>
                </a:cubicBezTo>
                <a:cubicBezTo>
                  <a:pt x="4860723" y="42879"/>
                  <a:pt x="4841966" y="420641"/>
                  <a:pt x="4839286" y="417962"/>
                </a:cubicBezTo>
                <a:cubicBezTo>
                  <a:pt x="4836607" y="415283"/>
                  <a:pt x="4812491" y="-2667"/>
                  <a:pt x="4807132" y="12"/>
                </a:cubicBezTo>
                <a:cubicBezTo>
                  <a:pt x="4801773" y="2691"/>
                  <a:pt x="4807132" y="434037"/>
                  <a:pt x="4807132" y="434037"/>
                </a:cubicBezTo>
              </a:path>
            </a:pathLst>
          </a:custGeom>
          <a:ln w="57150" cmpd="sng">
            <a:solidFill>
              <a:srgbClr val="9A73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56301" y="2041221"/>
            <a:ext cx="1390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A735D"/>
                </a:solidFill>
                <a:latin typeface="AhnbergHand"/>
                <a:cs typeface="AhnbergHand"/>
              </a:rPr>
              <a:t>IPv4</a:t>
            </a:r>
            <a:endParaRPr lang="en-US" sz="4000" b="1" dirty="0">
              <a:solidFill>
                <a:srgbClr val="9A735D"/>
              </a:solidFill>
              <a:latin typeface="AhnbergHand"/>
              <a:cs typeface="AhnbergHand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974312" y="2395076"/>
            <a:ext cx="5097932" cy="1157501"/>
          </a:xfrm>
          <a:custGeom>
            <a:avLst/>
            <a:gdLst>
              <a:gd name="connsiteX0" fmla="*/ 0 w 5097932"/>
              <a:gd name="connsiteY0" fmla="*/ 1157501 h 1157501"/>
              <a:gd name="connsiteX1" fmla="*/ 1655968 w 5097932"/>
              <a:gd name="connsiteY1" fmla="*/ 578800 h 1157501"/>
              <a:gd name="connsiteX2" fmla="*/ 3440556 w 5097932"/>
              <a:gd name="connsiteY2" fmla="*/ 482350 h 1157501"/>
              <a:gd name="connsiteX3" fmla="*/ 4951828 w 5097932"/>
              <a:gd name="connsiteY3" fmla="*/ 128700 h 1157501"/>
              <a:gd name="connsiteX4" fmla="*/ 4598126 w 5097932"/>
              <a:gd name="connsiteY4" fmla="*/ 100 h 1157501"/>
              <a:gd name="connsiteX5" fmla="*/ 5096524 w 5097932"/>
              <a:gd name="connsiteY5" fmla="*/ 144775 h 1157501"/>
              <a:gd name="connsiteX6" fmla="*/ 4758899 w 5097932"/>
              <a:gd name="connsiteY6" fmla="*/ 450200 h 115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932" h="1157501">
                <a:moveTo>
                  <a:pt x="0" y="1157501"/>
                </a:moveTo>
                <a:cubicBezTo>
                  <a:pt x="541271" y="924413"/>
                  <a:pt x="1082542" y="691325"/>
                  <a:pt x="1655968" y="578800"/>
                </a:cubicBezTo>
                <a:cubicBezTo>
                  <a:pt x="2229394" y="466275"/>
                  <a:pt x="2891246" y="557367"/>
                  <a:pt x="3440556" y="482350"/>
                </a:cubicBezTo>
                <a:cubicBezTo>
                  <a:pt x="3989866" y="407333"/>
                  <a:pt x="4758900" y="209075"/>
                  <a:pt x="4951828" y="128700"/>
                </a:cubicBezTo>
                <a:cubicBezTo>
                  <a:pt x="5144756" y="48325"/>
                  <a:pt x="4574010" y="-2579"/>
                  <a:pt x="4598126" y="100"/>
                </a:cubicBezTo>
                <a:cubicBezTo>
                  <a:pt x="4622242" y="2779"/>
                  <a:pt x="5069729" y="69758"/>
                  <a:pt x="5096524" y="144775"/>
                </a:cubicBezTo>
                <a:cubicBezTo>
                  <a:pt x="5123319" y="219792"/>
                  <a:pt x="4758899" y="450200"/>
                  <a:pt x="4758899" y="450200"/>
                </a:cubicBezTo>
              </a:path>
            </a:pathLst>
          </a:cu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93621" y="3198634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nbergHand"/>
                <a:cs typeface="AhnbergHand"/>
              </a:rPr>
              <a:t>IPv6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719" y="5199837"/>
            <a:ext cx="8122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Max's Handwritin"/>
                <a:cs typeface="Max's Handwritin"/>
              </a:rPr>
              <a:t>One-by one networks and hosts have IPv6 added to IPv4</a:t>
            </a:r>
          </a:p>
          <a:p>
            <a:r>
              <a:rPr lang="en-US" sz="3200" b="1" dirty="0" smtClean="0">
                <a:latin typeface="Max's Handwritin"/>
                <a:cs typeface="Max's Handwritin"/>
              </a:rPr>
              <a:t>Switching off ipv4 when every element has both IPv4 and IPv6</a:t>
            </a:r>
          </a:p>
        </p:txBody>
      </p:sp>
      <p:sp>
        <p:nvSpPr>
          <p:cNvPr id="13" name="Freeform 12"/>
          <p:cNvSpPr/>
          <p:nvPr/>
        </p:nvSpPr>
        <p:spPr>
          <a:xfrm>
            <a:off x="126668" y="1564595"/>
            <a:ext cx="8321763" cy="4222200"/>
          </a:xfrm>
          <a:custGeom>
            <a:avLst/>
            <a:gdLst>
              <a:gd name="connsiteX0" fmla="*/ 155663 w 8321763"/>
              <a:gd name="connsiteY0" fmla="*/ 3962835 h 4222200"/>
              <a:gd name="connsiteX1" fmla="*/ 193763 w 8321763"/>
              <a:gd name="connsiteY1" fmla="*/ 3924735 h 4222200"/>
              <a:gd name="connsiteX2" fmla="*/ 2073363 w 8321763"/>
              <a:gd name="connsiteY2" fmla="*/ 965635 h 4222200"/>
              <a:gd name="connsiteX3" fmla="*/ 1806663 w 8321763"/>
              <a:gd name="connsiteY3" fmla="*/ 4140635 h 4222200"/>
              <a:gd name="connsiteX4" fmla="*/ 4181563 w 8321763"/>
              <a:gd name="connsiteY4" fmla="*/ 1308535 h 4222200"/>
              <a:gd name="connsiteX5" fmla="*/ 4333963 w 8321763"/>
              <a:gd name="connsiteY5" fmla="*/ 2261035 h 4222200"/>
              <a:gd name="connsiteX6" fmla="*/ 5324563 w 8321763"/>
              <a:gd name="connsiteY6" fmla="*/ 432235 h 4222200"/>
              <a:gd name="connsiteX7" fmla="*/ 4778463 w 8321763"/>
              <a:gd name="connsiteY7" fmla="*/ 2743635 h 4222200"/>
              <a:gd name="connsiteX8" fmla="*/ 6569163 w 8321763"/>
              <a:gd name="connsiteY8" fmla="*/ 38535 h 4222200"/>
              <a:gd name="connsiteX9" fmla="*/ 6785063 w 8321763"/>
              <a:gd name="connsiteY9" fmla="*/ 2146735 h 4222200"/>
              <a:gd name="connsiteX10" fmla="*/ 7737563 w 8321763"/>
              <a:gd name="connsiteY10" fmla="*/ 435 h 4222200"/>
              <a:gd name="connsiteX11" fmla="*/ 7851863 w 8321763"/>
              <a:gd name="connsiteY11" fmla="*/ 1943535 h 4222200"/>
              <a:gd name="connsiteX12" fmla="*/ 8321763 w 8321763"/>
              <a:gd name="connsiteY12" fmla="*/ 140135 h 422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21763" h="4222200">
                <a:moveTo>
                  <a:pt x="155663" y="3962835"/>
                </a:moveTo>
                <a:cubicBezTo>
                  <a:pt x="14904" y="4193551"/>
                  <a:pt x="-125854" y="4424268"/>
                  <a:pt x="193763" y="3924735"/>
                </a:cubicBezTo>
                <a:cubicBezTo>
                  <a:pt x="513380" y="3425202"/>
                  <a:pt x="1804546" y="929652"/>
                  <a:pt x="2073363" y="965635"/>
                </a:cubicBezTo>
                <a:cubicBezTo>
                  <a:pt x="2342180" y="1001618"/>
                  <a:pt x="1455296" y="4083485"/>
                  <a:pt x="1806663" y="4140635"/>
                </a:cubicBezTo>
                <a:cubicBezTo>
                  <a:pt x="2158030" y="4197785"/>
                  <a:pt x="3760346" y="1621802"/>
                  <a:pt x="4181563" y="1308535"/>
                </a:cubicBezTo>
                <a:cubicBezTo>
                  <a:pt x="4602780" y="995268"/>
                  <a:pt x="4143463" y="2407085"/>
                  <a:pt x="4333963" y="2261035"/>
                </a:cubicBezTo>
                <a:cubicBezTo>
                  <a:pt x="4524463" y="2114985"/>
                  <a:pt x="5250480" y="351802"/>
                  <a:pt x="5324563" y="432235"/>
                </a:cubicBezTo>
                <a:cubicBezTo>
                  <a:pt x="5398646" y="512668"/>
                  <a:pt x="4571030" y="2809252"/>
                  <a:pt x="4778463" y="2743635"/>
                </a:cubicBezTo>
                <a:cubicBezTo>
                  <a:pt x="4985896" y="2678018"/>
                  <a:pt x="6234730" y="138018"/>
                  <a:pt x="6569163" y="38535"/>
                </a:cubicBezTo>
                <a:cubicBezTo>
                  <a:pt x="6903596" y="-60948"/>
                  <a:pt x="6590330" y="2153085"/>
                  <a:pt x="6785063" y="2146735"/>
                </a:cubicBezTo>
                <a:cubicBezTo>
                  <a:pt x="6979796" y="2140385"/>
                  <a:pt x="7559763" y="34302"/>
                  <a:pt x="7737563" y="435"/>
                </a:cubicBezTo>
                <a:cubicBezTo>
                  <a:pt x="7915363" y="-33432"/>
                  <a:pt x="7754496" y="1920252"/>
                  <a:pt x="7851863" y="1943535"/>
                </a:cubicBezTo>
                <a:cubicBezTo>
                  <a:pt x="7949230" y="1966818"/>
                  <a:pt x="8321763" y="140135"/>
                  <a:pt x="8321763" y="140135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0351517">
            <a:off x="147889" y="1557457"/>
            <a:ext cx="4378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Max's Handwritin"/>
                <a:cs typeface="Max's Handwritin"/>
              </a:rPr>
              <a:t>We’re just too late!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Max's Handwritin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3434117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Dual Stack Transition</a:t>
            </a:r>
            <a:endParaRPr lang="en-US" b="1" dirty="0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256538" y="2290763"/>
            <a:ext cx="5014912" cy="3732212"/>
          </a:xfrm>
          <a:prstGeom prst="rect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020763" y="2128838"/>
            <a:ext cx="0" cy="389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020763" y="6018213"/>
            <a:ext cx="6208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227138" y="2851150"/>
            <a:ext cx="4291012" cy="3076575"/>
          </a:xfrm>
          <a:custGeom>
            <a:avLst/>
            <a:gdLst>
              <a:gd name="T0" fmla="*/ 0 w 10000"/>
              <a:gd name="T1" fmla="*/ 0 h 9934"/>
              <a:gd name="T2" fmla="*/ 318178111 w 10000"/>
              <a:gd name="T3" fmla="*/ 77490730 h 9934"/>
              <a:gd name="T4" fmla="*/ 759723675 w 10000"/>
              <a:gd name="T5" fmla="*/ 255201494 h 9934"/>
              <a:gd name="T6" fmla="*/ 1250800390 w 10000"/>
              <a:gd name="T7" fmla="*/ 565164722 h 9934"/>
              <a:gd name="T8" fmla="*/ 1573765554 w 10000"/>
              <a:gd name="T9" fmla="*/ 913968857 h 9934"/>
              <a:gd name="T10" fmla="*/ 1841307577 w 10000"/>
              <a:gd name="T11" fmla="*/ 948974111 h 99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0" h="9934">
                <a:moveTo>
                  <a:pt x="0" y="0"/>
                </a:moveTo>
                <a:cubicBezTo>
                  <a:pt x="519" y="180"/>
                  <a:pt x="1039" y="366"/>
                  <a:pt x="1728" y="808"/>
                </a:cubicBezTo>
                <a:cubicBezTo>
                  <a:pt x="2417" y="1250"/>
                  <a:pt x="3281" y="1815"/>
                  <a:pt x="4126" y="2661"/>
                </a:cubicBezTo>
                <a:cubicBezTo>
                  <a:pt x="4971" y="3506"/>
                  <a:pt x="6057" y="4749"/>
                  <a:pt x="6793" y="5893"/>
                </a:cubicBezTo>
                <a:cubicBezTo>
                  <a:pt x="7529" y="7037"/>
                  <a:pt x="8013" y="8863"/>
                  <a:pt x="8547" y="9530"/>
                </a:cubicBezTo>
                <a:cubicBezTo>
                  <a:pt x="9081" y="10197"/>
                  <a:pt x="9697" y="9819"/>
                  <a:pt x="10000" y="9895"/>
                </a:cubicBezTo>
              </a:path>
            </a:pathLst>
          </a:custGeom>
          <a:noFill/>
          <a:ln w="57150">
            <a:solidFill>
              <a:srgbClr val="9A735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1241425" y="2349500"/>
            <a:ext cx="6121400" cy="1814513"/>
          </a:xfrm>
          <a:custGeom>
            <a:avLst/>
            <a:gdLst>
              <a:gd name="T0" fmla="*/ 0 w 3856"/>
              <a:gd name="T1" fmla="*/ 2147483647 h 1143"/>
              <a:gd name="T2" fmla="*/ 2147483647 w 3856"/>
              <a:gd name="T3" fmla="*/ 2147483647 h 1143"/>
              <a:gd name="T4" fmla="*/ 2147483647 w 3856"/>
              <a:gd name="T5" fmla="*/ 2147483647 h 1143"/>
              <a:gd name="T6" fmla="*/ 2147483647 w 3856"/>
              <a:gd name="T7" fmla="*/ 0 h 1143"/>
              <a:gd name="T8" fmla="*/ 0 60000 65536"/>
              <a:gd name="T9" fmla="*/ 0 60000 65536"/>
              <a:gd name="T10" fmla="*/ 0 60000 65536"/>
              <a:gd name="T11" fmla="*/ 0 60000 65536"/>
              <a:gd name="T12" fmla="*/ 0 w 3856"/>
              <a:gd name="T13" fmla="*/ 0 h 1143"/>
              <a:gd name="T14" fmla="*/ 3856 w 3856"/>
              <a:gd name="T15" fmla="*/ 1143 h 11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56" h="1143">
                <a:moveTo>
                  <a:pt x="0" y="1143"/>
                </a:moveTo>
                <a:cubicBezTo>
                  <a:pt x="260" y="1094"/>
                  <a:pt x="1066" y="973"/>
                  <a:pt x="1561" y="846"/>
                </a:cubicBezTo>
                <a:cubicBezTo>
                  <a:pt x="2056" y="719"/>
                  <a:pt x="2590" y="522"/>
                  <a:pt x="2973" y="381"/>
                </a:cubicBezTo>
                <a:cubicBezTo>
                  <a:pt x="3356" y="240"/>
                  <a:pt x="3672" y="79"/>
                  <a:pt x="3856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1530350" y="2335213"/>
            <a:ext cx="5846763" cy="3667125"/>
          </a:xfrm>
          <a:custGeom>
            <a:avLst/>
            <a:gdLst>
              <a:gd name="T0" fmla="*/ 0 w 3683"/>
              <a:gd name="T1" fmla="*/ 2147483647 h 2310"/>
              <a:gd name="T2" fmla="*/ 2147483647 w 3683"/>
              <a:gd name="T3" fmla="*/ 2147483647 h 2310"/>
              <a:gd name="T4" fmla="*/ 2147483647 w 3683"/>
              <a:gd name="T5" fmla="*/ 2147483647 h 2310"/>
              <a:gd name="T6" fmla="*/ 2147483647 w 3683"/>
              <a:gd name="T7" fmla="*/ 2147483647 h 2310"/>
              <a:gd name="T8" fmla="*/ 2147483647 w 3683"/>
              <a:gd name="T9" fmla="*/ 2147483647 h 2310"/>
              <a:gd name="T10" fmla="*/ 2147483647 w 3683"/>
              <a:gd name="T11" fmla="*/ 0 h 23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83"/>
              <a:gd name="T19" fmla="*/ 0 h 2310"/>
              <a:gd name="T20" fmla="*/ 3683 w 3683"/>
              <a:gd name="T21" fmla="*/ 2310 h 23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83" h="2310">
                <a:moveTo>
                  <a:pt x="0" y="2310"/>
                </a:moveTo>
                <a:lnTo>
                  <a:pt x="1081" y="2301"/>
                </a:lnTo>
                <a:lnTo>
                  <a:pt x="2113" y="2310"/>
                </a:lnTo>
                <a:cubicBezTo>
                  <a:pt x="2393" y="2057"/>
                  <a:pt x="2619" y="1100"/>
                  <a:pt x="2761" y="780"/>
                </a:cubicBezTo>
                <a:cubicBezTo>
                  <a:pt x="2903" y="460"/>
                  <a:pt x="2822" y="596"/>
                  <a:pt x="2968" y="390"/>
                </a:cubicBezTo>
                <a:cubicBezTo>
                  <a:pt x="3122" y="260"/>
                  <a:pt x="3534" y="81"/>
                  <a:pt x="3683" y="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1492250" y="5005388"/>
            <a:ext cx="501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6049963" y="3425825"/>
            <a:ext cx="1916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FF"/>
                </a:solidFill>
                <a:latin typeface="Vadim's Writing" charset="0"/>
                <a:cs typeface="Vadim's Writing" charset="0"/>
              </a:rPr>
              <a:t>IPv6 Deployment?</a:t>
            </a: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1270000" y="601821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Vadim's Writing" charset="0"/>
                <a:cs typeface="Vadim's Writing" charset="0"/>
              </a:rPr>
              <a:t>2006</a:t>
            </a:r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1795463" y="4637088"/>
            <a:ext cx="2363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Vadim's Writing" charset="0"/>
                <a:cs typeface="Vadim's Writing" charset="0"/>
              </a:rPr>
              <a:t>IPv6 Transition – Dual Stack</a:t>
            </a:r>
          </a:p>
        </p:txBody>
      </p: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4752975" y="5081588"/>
            <a:ext cx="1287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5E2807"/>
                </a:solidFill>
                <a:latin typeface="Vadim's Writing" charset="0"/>
                <a:cs typeface="Vadim's Writing" charset="0"/>
              </a:rPr>
              <a:t>IPv4 Pool Size</a:t>
            </a:r>
          </a:p>
        </p:txBody>
      </p:sp>
      <p:sp>
        <p:nvSpPr>
          <p:cNvPr id="15" name="TextBox 27"/>
          <p:cNvSpPr txBox="1">
            <a:spLocks noChangeArrowheads="1"/>
          </p:cNvSpPr>
          <p:nvPr/>
        </p:nvSpPr>
        <p:spPr bwMode="auto">
          <a:xfrm>
            <a:off x="1241425" y="3560763"/>
            <a:ext cx="1697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8000"/>
                </a:solidFill>
                <a:latin typeface="Vadim's Writing" charset="0"/>
                <a:cs typeface="Vadim's Writing" charset="0"/>
              </a:rPr>
              <a:t>Size of the Internet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2555875" y="6018213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Vadim's Writing" charset="0"/>
                <a:cs typeface="Vadim's Writing" charset="0"/>
              </a:rPr>
              <a:t>2008</a:t>
            </a: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3803650" y="6018213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Vadim's Writing" charset="0"/>
                <a:cs typeface="Vadim's Writing" charset="0"/>
              </a:rPr>
              <a:t>2010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5051425" y="6018213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Vadim's Writing" charset="0"/>
                <a:cs typeface="Vadim's Writing" charset="0"/>
              </a:rPr>
              <a:t>2012</a:t>
            </a: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6261100" y="6018213"/>
            <a:ext cx="47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Vadim's Writing" charset="0"/>
                <a:cs typeface="Vadim's Writing" charset="0"/>
              </a:rPr>
              <a:t>2014</a:t>
            </a:r>
          </a:p>
        </p:txBody>
      </p:sp>
      <p:sp>
        <p:nvSpPr>
          <p:cNvPr id="20" name="TextBox 29"/>
          <p:cNvSpPr txBox="1">
            <a:spLocks noChangeArrowheads="1"/>
          </p:cNvSpPr>
          <p:nvPr/>
        </p:nvSpPr>
        <p:spPr bwMode="auto">
          <a:xfrm>
            <a:off x="4210050" y="6388100"/>
            <a:ext cx="542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Vadim's Writing" charset="0"/>
                <a:cs typeface="Vadim's Writing" charset="0"/>
              </a:rPr>
              <a:t>Date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8795" y="5570676"/>
            <a:ext cx="562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hnbergHand"/>
                <a:cs typeface="AhnbergHand"/>
              </a:rPr>
              <a:t>???</a:t>
            </a:r>
            <a:endParaRPr lang="en-US" sz="2400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721285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Band Aids!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2316" y="5324632"/>
            <a:ext cx="7703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Max's Handwritin"/>
                <a:cs typeface="Max's Handwritin"/>
              </a:rPr>
              <a:t>The increasing scarcity of Ipv4 will force carriage providers to add address sharing mechanisms into the IPv4 network</a:t>
            </a:r>
            <a:endParaRPr lang="en-US" sz="3200" b="1" dirty="0">
              <a:latin typeface="Max's Handwritin"/>
              <a:cs typeface="Max's Handwritin"/>
            </a:endParaRPr>
          </a:p>
        </p:txBody>
      </p:sp>
      <p:pic>
        <p:nvPicPr>
          <p:cNvPr id="5" name="Picture 4" descr="Screen Shot 2012-04-30 at 12.05.20 PM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410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674677">
            <a:off x="3355958" y="2608125"/>
            <a:ext cx="176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948E55"/>
                </a:solidFill>
                <a:latin typeface="AhnbergHand"/>
                <a:cs typeface="AhnbergHand"/>
              </a:rPr>
              <a:t>+CGNs</a:t>
            </a:r>
            <a:endParaRPr lang="en-US" sz="3200" b="1" dirty="0">
              <a:solidFill>
                <a:srgbClr val="948E55"/>
              </a:solidFill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 rot="21029374">
            <a:off x="5317344" y="2114120"/>
            <a:ext cx="15311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B46E28"/>
                </a:solidFill>
                <a:latin typeface="AhnbergHand"/>
                <a:cs typeface="AhnbergHand"/>
              </a:rPr>
              <a:t>+ALGs</a:t>
            </a:r>
            <a:endParaRPr lang="en-US" sz="3200" b="1" dirty="0">
              <a:solidFill>
                <a:srgbClr val="B46E28"/>
              </a:solidFill>
              <a:latin typeface="AhnbergHand"/>
              <a:cs typeface="AhnbergHan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7462" y="2985866"/>
            <a:ext cx="1846384" cy="9804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246555">
            <a:off x="1579792" y="3389134"/>
            <a:ext cx="1311353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IPv4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838147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Plan F – The Kitchen Sink Approach!</a:t>
            </a:r>
            <a:endParaRPr lang="en-US" b="1" dirty="0"/>
          </a:p>
        </p:txBody>
      </p:sp>
      <p:pic>
        <p:nvPicPr>
          <p:cNvPr id="4" name="Picture 3" descr="P10000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32" y="1954964"/>
            <a:ext cx="6796800" cy="4451795"/>
          </a:xfrm>
          <a:prstGeom prst="rect">
            <a:avLst/>
          </a:prstGeom>
        </p:spPr>
      </p:pic>
      <p:pic>
        <p:nvPicPr>
          <p:cNvPr id="5" name="Picture 4" descr="P1000098x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43" y="4343540"/>
            <a:ext cx="2078208" cy="116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186" y="4343541"/>
            <a:ext cx="821535" cy="59158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9A735D"/>
                </a:solidFill>
                <a:latin typeface="Max's Handwritin"/>
                <a:cs typeface="Max's Handwritin"/>
              </a:rPr>
              <a:t>IPv4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9450" y="2383810"/>
            <a:ext cx="783063" cy="59158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ax's Handwritin"/>
                <a:cs typeface="Max's Handwritin"/>
              </a:rPr>
              <a:t>IPv6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6673" y="4082243"/>
            <a:ext cx="795887" cy="591587"/>
          </a:xfrm>
          <a:prstGeom prst="rect">
            <a:avLst/>
          </a:prstGeom>
          <a:solidFill>
            <a:srgbClr val="FFFFFE"/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B06824"/>
                </a:solidFill>
                <a:latin typeface="Max's Handwritin"/>
                <a:cs typeface="Max's Handwritin"/>
              </a:rPr>
              <a:t>CGNs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7386" y="5192757"/>
            <a:ext cx="770239" cy="591587"/>
          </a:xfrm>
          <a:prstGeom prst="rect">
            <a:avLst/>
          </a:prstGeom>
          <a:solidFill>
            <a:srgbClr val="FFFFFE"/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35B198"/>
                </a:solidFill>
                <a:latin typeface="Max's Handwritin"/>
                <a:cs typeface="Max's Handwritin"/>
              </a:rPr>
              <a:t>ALGs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96270" y="5194337"/>
            <a:ext cx="757415" cy="591587"/>
          </a:xfrm>
          <a:prstGeom prst="rect">
            <a:avLst/>
          </a:prstGeom>
          <a:solidFill>
            <a:srgbClr val="FFFFFE"/>
          </a:solidFill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5D33CA"/>
                </a:solidFill>
                <a:latin typeface="Max's Handwritin"/>
                <a:cs typeface="Max's Handwritin"/>
              </a:rPr>
              <a:t>CDNs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02505" y="3463496"/>
            <a:ext cx="3397027" cy="29432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321506"/>
                </a:solidFill>
                <a:latin typeface="Max's Handwritin"/>
                <a:cs typeface="Max's Handwritin"/>
              </a:rPr>
              <a:t>To get from “here” to “there” requires an excursion through an environment of CGNs, CDNs, ALGs and similar middleware ‘solutions’ to IPv4 address exhaustion</a:t>
            </a:r>
          </a:p>
        </p:txBody>
      </p:sp>
      <p:sp>
        <p:nvSpPr>
          <p:cNvPr id="12" name="TextBox 11"/>
          <p:cNvSpPr txBox="1"/>
          <p:nvPr/>
        </p:nvSpPr>
        <p:spPr>
          <a:xfrm rot="20351517">
            <a:off x="236779" y="1843843"/>
            <a:ext cx="522450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Max's Handwritin"/>
                <a:cs typeface="Max's Handwritin"/>
              </a:rPr>
              <a:t>This is going to be very</a:t>
            </a:r>
          </a:p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Max's Handwritin"/>
                <a:cs typeface="Max's Handwritin"/>
              </a:rPr>
              <a:t>t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Max's Handwritin"/>
                <a:cs typeface="Max's Handwritin"/>
              </a:rPr>
              <a:t>ricky!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Max's Handwritin"/>
              <a:cs typeface="Max's Handwritin"/>
            </a:endParaRPr>
          </a:p>
        </p:txBody>
      </p:sp>
    </p:spTree>
    <p:extLst>
      <p:ext uri="{BB962C8B-B14F-4D97-AF65-F5344CB8AC3E}">
        <p14:creationId xmlns:p14="http://schemas.microsoft.com/office/powerpoint/2010/main" val="261860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3891933" y="3070592"/>
            <a:ext cx="14802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AU" sz="4600" dirty="0">
                <a:solidFill>
                  <a:srgbClr val="5E2807"/>
                </a:solidFill>
                <a:ea typeface="ＭＳ Ｐゴシック" charset="0"/>
                <a:cs typeface="ＭＳ Ｐゴシック" charset="0"/>
              </a:rPr>
              <a:t>again</a:t>
            </a:r>
            <a:r>
              <a:rPr lang="en-US" sz="4600" dirty="0">
                <a:solidFill>
                  <a:srgbClr val="5E2807"/>
                </a:solidFill>
                <a:ea typeface="ＭＳ Ｐゴシック" charset="0"/>
                <a:cs typeface="ＭＳ Ｐゴシック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102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are we with IPv6?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28" y="161786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It’s a mixed story</a:t>
            </a:r>
          </a:p>
          <a:p>
            <a:pPr lvl="1"/>
            <a:r>
              <a:rPr lang="en-US" dirty="0" smtClean="0"/>
              <a:t>Some components of the Internet have had IPv6 for many years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here is far more IPv6 out there in the Internet if you know where to look</a:t>
            </a:r>
          </a:p>
          <a:p>
            <a:pPr lvl="2"/>
            <a:r>
              <a:rPr lang="en-US" dirty="0" smtClean="0"/>
              <a:t>About one half of today’s Internet devices show that they have an active IPv6 stack</a:t>
            </a:r>
          </a:p>
          <a:p>
            <a:pPr lvl="1"/>
            <a:r>
              <a:rPr lang="en-US" dirty="0" smtClean="0"/>
              <a:t>But some critical parts of the Internet are still determined not to make any shift away from IPv4</a:t>
            </a:r>
          </a:p>
          <a:p>
            <a:pPr lvl="2"/>
            <a:r>
              <a:rPr lang="en-US" dirty="0" smtClean="0"/>
              <a:t>While one half of the Internet’s devices have IPv6, less that 1 in a hundred devices can actually use IPv6 on the Internet</a:t>
            </a:r>
          </a:p>
        </p:txBody>
      </p:sp>
    </p:spTree>
    <p:extLst>
      <p:ext uri="{BB962C8B-B14F-4D97-AF65-F5344CB8AC3E}">
        <p14:creationId xmlns:p14="http://schemas.microsoft.com/office/powerpoint/2010/main" val="36289288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are we with IPv6?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28" y="16178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Every Host?</a:t>
            </a:r>
          </a:p>
          <a:p>
            <a:pPr lvl="1"/>
            <a:r>
              <a:rPr lang="en-US" dirty="0" smtClean="0"/>
              <a:t>50% do, 50% do not</a:t>
            </a:r>
          </a:p>
          <a:p>
            <a:pPr lvl="1"/>
            <a:r>
              <a:rPr lang="en-US" dirty="0" smtClean="0"/>
              <a:t>Strong Points:</a:t>
            </a:r>
          </a:p>
          <a:p>
            <a:pPr lvl="2"/>
            <a:r>
              <a:rPr lang="en-US" dirty="0" smtClean="0"/>
              <a:t>Microsoft Windows Vista and 7 with IPv6 on by default</a:t>
            </a:r>
          </a:p>
          <a:p>
            <a:pPr lvl="2"/>
            <a:r>
              <a:rPr lang="en-US" dirty="0" smtClean="0"/>
              <a:t>Mac OSX with IPv6 on by default</a:t>
            </a:r>
          </a:p>
          <a:p>
            <a:pPr lvl="2"/>
            <a:r>
              <a:rPr lang="en-US" dirty="0" smtClean="0"/>
              <a:t>Unix servers with IPv6 on by hand</a:t>
            </a:r>
          </a:p>
          <a:p>
            <a:pPr lvl="1"/>
            <a:r>
              <a:rPr lang="en-US" dirty="0" smtClean="0"/>
              <a:t>Weak points:</a:t>
            </a:r>
          </a:p>
          <a:p>
            <a:pPr lvl="2"/>
            <a:r>
              <a:rPr lang="en-US" dirty="0" smtClean="0"/>
              <a:t>Mobile devices do NOT have IPv6 in their radio systems</a:t>
            </a:r>
          </a:p>
          <a:p>
            <a:pPr lvl="3"/>
            <a:r>
              <a:rPr lang="en-US" dirty="0" smtClean="0"/>
              <a:t>Any many do not have it at all so far</a:t>
            </a:r>
          </a:p>
          <a:p>
            <a:pPr lvl="2"/>
            <a:r>
              <a:rPr lang="en-US" dirty="0" smtClean="0"/>
              <a:t>Waiting for the world to turn off XP</a:t>
            </a:r>
          </a:p>
        </p:txBody>
      </p:sp>
    </p:spTree>
    <p:extLst>
      <p:ext uri="{BB962C8B-B14F-4D97-AF65-F5344CB8AC3E}">
        <p14:creationId xmlns:p14="http://schemas.microsoft.com/office/powerpoint/2010/main" val="2690995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are we with IPv6?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28" y="161786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Every Network?</a:t>
            </a:r>
          </a:p>
          <a:p>
            <a:pPr lvl="1"/>
            <a:r>
              <a:rPr lang="en-US" dirty="0" smtClean="0"/>
              <a:t>50% of the transit networks do, 50% do not</a:t>
            </a:r>
          </a:p>
          <a:p>
            <a:pPr lvl="1"/>
            <a:r>
              <a:rPr lang="en-US" dirty="0" smtClean="0"/>
              <a:t>4% of the access networks (or less) do</a:t>
            </a:r>
          </a:p>
          <a:p>
            <a:pPr lvl="2"/>
            <a:r>
              <a:rPr lang="en-US" dirty="0" smtClean="0"/>
              <a:t>Weak points:</a:t>
            </a:r>
          </a:p>
          <a:p>
            <a:pPr lvl="3"/>
            <a:r>
              <a:rPr lang="en-US" dirty="0" smtClean="0"/>
              <a:t>DSL deployments with customer-owned CPE are a major impediment to transition</a:t>
            </a:r>
          </a:p>
          <a:p>
            <a:pPr lvl="3"/>
            <a:r>
              <a:rPr lang="en-US" dirty="0" smtClean="0"/>
              <a:t>BRAS / BFLETs IPv4 only</a:t>
            </a:r>
          </a:p>
          <a:p>
            <a:pPr lvl="3"/>
            <a:r>
              <a:rPr lang="en-US" dirty="0" smtClean="0"/>
              <a:t>CPE IPv6 story is patchy to bad</a:t>
            </a:r>
          </a:p>
          <a:p>
            <a:pPr lvl="3"/>
            <a:r>
              <a:rPr lang="en-US" dirty="0" smtClean="0"/>
              <a:t>3G networks are a problematical in GGSN services</a:t>
            </a:r>
          </a:p>
          <a:p>
            <a:pPr lvl="3"/>
            <a:r>
              <a:rPr lang="en-US" dirty="0" smtClean="0"/>
              <a:t>4G networks – still early days</a:t>
            </a:r>
          </a:p>
          <a:p>
            <a:pPr lvl="1"/>
            <a:r>
              <a:rPr lang="en-US" dirty="0" smtClean="0"/>
              <a:t>Server / Data </a:t>
            </a:r>
            <a:r>
              <a:rPr lang="en-US" dirty="0" err="1" smtClean="0"/>
              <a:t>centre</a:t>
            </a:r>
            <a:r>
              <a:rPr lang="en-US" dirty="0" smtClean="0"/>
              <a:t> infrastructure weak</a:t>
            </a:r>
          </a:p>
          <a:p>
            <a:pPr lvl="2"/>
            <a:r>
              <a:rPr lang="en-US" dirty="0" smtClean="0"/>
              <a:t>Not many of the load management products support IPv6</a:t>
            </a:r>
          </a:p>
          <a:p>
            <a:pPr lvl="2"/>
            <a:r>
              <a:rPr lang="en-US" dirty="0" smtClean="0"/>
              <a:t>And dual stack in a data </a:t>
            </a:r>
            <a:r>
              <a:rPr lang="en-US" dirty="0" err="1" smtClean="0"/>
              <a:t>centre</a:t>
            </a:r>
            <a:r>
              <a:rPr lang="en-US" dirty="0" smtClean="0"/>
              <a:t> is messy</a:t>
            </a:r>
          </a:p>
          <a:p>
            <a:pPr lvl="2"/>
            <a:r>
              <a:rPr lang="en-US" dirty="0" smtClean="0"/>
              <a:t>IPv6 internals with a dual stack external presentation is an efficient approach for a data </a:t>
            </a:r>
            <a:r>
              <a:rPr lang="en-US" dirty="0" err="1" smtClean="0"/>
              <a:t>centre</a:t>
            </a:r>
            <a:r>
              <a:rPr lang="en-US" dirty="0"/>
              <a:t> </a:t>
            </a:r>
            <a:r>
              <a:rPr lang="en-US" dirty="0" smtClean="0"/>
              <a:t>– but few </a:t>
            </a:r>
            <a:r>
              <a:rPr lang="en-US" dirty="0" err="1" smtClean="0"/>
              <a:t>centres</a:t>
            </a:r>
            <a:r>
              <a:rPr lang="en-US" dirty="0" smtClean="0"/>
              <a:t> are willing to make the call and transition to Ipv6 yet</a:t>
            </a:r>
          </a:p>
        </p:txBody>
      </p:sp>
    </p:spTree>
    <p:extLst>
      <p:ext uri="{BB962C8B-B14F-4D97-AF65-F5344CB8AC3E}">
        <p14:creationId xmlns:p14="http://schemas.microsoft.com/office/powerpoint/2010/main" val="2907026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with IPv6?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267200" y="5470525"/>
            <a:ext cx="6364288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www.google.com</a:t>
            </a:r>
            <a:r>
              <a:rPr lang="en-US" sz="1400" dirty="0"/>
              <a:t>/</a:t>
            </a:r>
            <a:r>
              <a:rPr lang="en-US" sz="1400" dirty="0" err="1"/>
              <a:t>intl</a:t>
            </a:r>
            <a:r>
              <a:rPr lang="en-US" sz="1400" dirty="0"/>
              <a:t>/en/ipv6/statistics/</a:t>
            </a:r>
          </a:p>
        </p:txBody>
      </p:sp>
      <p:pic>
        <p:nvPicPr>
          <p:cNvPr id="11" name="Picture 10" descr="Screen Shot 2012-04-30 at 11.00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9144000" cy="39175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1283666">
            <a:off x="930026" y="1900139"/>
            <a:ext cx="586570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Max's Handwritin"/>
                <a:cs typeface="Max's Handwritin"/>
              </a:rPr>
              <a:t>In April 2012 only 0.5% of users access Google’s dual stack</a:t>
            </a: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Max's Handwritin"/>
                <a:cs typeface="Max's Handwritin"/>
              </a:rPr>
              <a:t>s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Max's Handwritin"/>
                <a:cs typeface="Max's Handwritin"/>
              </a:rPr>
              <a:t>ervices using IPv6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Max's Handwritin"/>
              <a:cs typeface="Max's Handwritin"/>
            </a:endParaRPr>
          </a:p>
        </p:txBody>
      </p:sp>
      <p:sp>
        <p:nvSpPr>
          <p:cNvPr id="13" name="Freeform 12"/>
          <p:cNvSpPr/>
          <p:nvPr/>
        </p:nvSpPr>
        <p:spPr>
          <a:xfrm rot="21244098" flipV="1">
            <a:off x="6026726" y="2188802"/>
            <a:ext cx="2622784" cy="317651"/>
          </a:xfrm>
          <a:custGeom>
            <a:avLst/>
            <a:gdLst>
              <a:gd name="connsiteX0" fmla="*/ 0 w 1673090"/>
              <a:gd name="connsiteY0" fmla="*/ 90051 h 160056"/>
              <a:gd name="connsiteX1" fmla="*/ 830022 w 1673090"/>
              <a:gd name="connsiteY1" fmla="*/ 44 h 160056"/>
              <a:gd name="connsiteX2" fmla="*/ 1640045 w 1673090"/>
              <a:gd name="connsiteY2" fmla="*/ 100051 h 160056"/>
              <a:gd name="connsiteX3" fmla="*/ 1530041 w 1673090"/>
              <a:gd name="connsiteY3" fmla="*/ 20046 h 160056"/>
              <a:gd name="connsiteX4" fmla="*/ 1660045 w 1673090"/>
              <a:gd name="connsiteY4" fmla="*/ 100051 h 160056"/>
              <a:gd name="connsiteX5" fmla="*/ 1490040 w 1673090"/>
              <a:gd name="connsiteY5" fmla="*/ 160056 h 16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090" h="160056">
                <a:moveTo>
                  <a:pt x="0" y="90051"/>
                </a:moveTo>
                <a:cubicBezTo>
                  <a:pt x="278340" y="44214"/>
                  <a:pt x="556681" y="-1623"/>
                  <a:pt x="830022" y="44"/>
                </a:cubicBezTo>
                <a:cubicBezTo>
                  <a:pt x="1103363" y="1711"/>
                  <a:pt x="1523375" y="96717"/>
                  <a:pt x="1640045" y="100051"/>
                </a:cubicBezTo>
                <a:cubicBezTo>
                  <a:pt x="1756715" y="103385"/>
                  <a:pt x="1526708" y="20046"/>
                  <a:pt x="1530041" y="20046"/>
                </a:cubicBezTo>
                <a:cubicBezTo>
                  <a:pt x="1533374" y="20046"/>
                  <a:pt x="1666712" y="76716"/>
                  <a:pt x="1660045" y="100051"/>
                </a:cubicBezTo>
                <a:cubicBezTo>
                  <a:pt x="1653378" y="123386"/>
                  <a:pt x="1490040" y="160056"/>
                  <a:pt x="1490040" y="160056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81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Australia with IPv6?</a:t>
            </a:r>
            <a:endParaRPr lang="en-US" dirty="0"/>
          </a:p>
        </p:txBody>
      </p:sp>
      <p:pic>
        <p:nvPicPr>
          <p:cNvPr id="4" name="Picture 3" descr="Screen Shot 2012-07-02 at 7.02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36" y="1252494"/>
            <a:ext cx="6689425" cy="52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750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These are low numbers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Less than 1% of the Internet’s user base with IPv6 active in 2012 is a very weak position</a:t>
            </a:r>
          </a:p>
          <a:p>
            <a:r>
              <a:rPr lang="en-US" dirty="0" smtClean="0"/>
              <a:t>And time is running out</a:t>
            </a:r>
          </a:p>
          <a:p>
            <a:r>
              <a:rPr lang="en-US" dirty="0" smtClean="0"/>
              <a:t>This cannot be an extended transition</a:t>
            </a:r>
          </a:p>
          <a:p>
            <a:pPr lvl="1"/>
            <a:r>
              <a:rPr lang="en-US" dirty="0" smtClean="0"/>
              <a:t>Either we all move and move the entire Internet to supporting IPv6 by around 2015</a:t>
            </a:r>
          </a:p>
          <a:p>
            <a:pPr lvl="1"/>
            <a:r>
              <a:rPr lang="en-US" dirty="0" smtClean="0"/>
              <a:t>Or we’ll lose focus and momentum and turn our collective attention to engineering insane adornments for CDNs, ALGs and similar active middleware in an all-IPv4 network</a:t>
            </a:r>
          </a:p>
        </p:txBody>
      </p:sp>
    </p:spTree>
    <p:extLst>
      <p:ext uri="{BB962C8B-B14F-4D97-AF65-F5344CB8AC3E}">
        <p14:creationId xmlns:p14="http://schemas.microsoft.com/office/powerpoint/2010/main" val="26741606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This was always going to be tough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Deregulated industry structure</a:t>
            </a:r>
          </a:p>
          <a:p>
            <a:r>
              <a:rPr lang="en-US" dirty="0" smtClean="0"/>
              <a:t>Commoditization of carriage provision</a:t>
            </a:r>
          </a:p>
          <a:p>
            <a:r>
              <a:rPr lang="en-US" dirty="0" smtClean="0"/>
              <a:t>Dominance of content services</a:t>
            </a:r>
          </a:p>
          <a:p>
            <a:r>
              <a:rPr lang="en-US" dirty="0" smtClean="0"/>
              <a:t>Disjoint cost and benefit in V6 deployment for access provider industry</a:t>
            </a:r>
          </a:p>
          <a:p>
            <a:r>
              <a:rPr lang="en-US" dirty="0" smtClean="0"/>
              <a:t>Significant resistance from the carrier sector</a:t>
            </a:r>
            <a:endParaRPr lang="en-US" dirty="0"/>
          </a:p>
          <a:p>
            <a:r>
              <a:rPr lang="en-US" dirty="0" smtClean="0"/>
              <a:t>No clear consumer benefits in cost or utility</a:t>
            </a:r>
          </a:p>
        </p:txBody>
      </p:sp>
    </p:spTree>
    <p:extLst>
      <p:ext uri="{BB962C8B-B14F-4D97-AF65-F5344CB8AC3E}">
        <p14:creationId xmlns:p14="http://schemas.microsoft.com/office/powerpoint/2010/main" val="29570095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should you care?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perceived need - already have IPv4 for enterprise </a:t>
            </a:r>
          </a:p>
          <a:p>
            <a:r>
              <a:rPr lang="en-US" dirty="0" smtClean="0"/>
              <a:t>Few IPv6 enterprise products available</a:t>
            </a:r>
          </a:p>
          <a:p>
            <a:r>
              <a:rPr lang="en-US" dirty="0" smtClean="0"/>
              <a:t>No IPv6 expertise in IT management and operations units</a:t>
            </a:r>
          </a:p>
          <a:p>
            <a:endParaRPr lang="en-US" dirty="0"/>
          </a:p>
          <a:p>
            <a:r>
              <a:rPr lang="en-US" dirty="0" smtClean="0"/>
              <a:t>Difficult, costly, and it addresses no perceived need</a:t>
            </a:r>
          </a:p>
        </p:txBody>
      </p:sp>
    </p:spTree>
    <p:extLst>
      <p:ext uri="{BB962C8B-B14F-4D97-AF65-F5344CB8AC3E}">
        <p14:creationId xmlns:p14="http://schemas.microsoft.com/office/powerpoint/2010/main" val="31271148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306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did you deploy IPv4 in the first place?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1775" y="2740592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Everyone else was using it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8946" y="4010402"/>
            <a:ext cx="167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It was cheap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7970" y="4656733"/>
            <a:ext cx="3758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Our customers and providers</a:t>
            </a:r>
          </a:p>
          <a:p>
            <a:r>
              <a:rPr lang="en-US" dirty="0">
                <a:latin typeface="AhnbergHand"/>
                <a:cs typeface="AhnbergHand"/>
              </a:rPr>
              <a:t>w</a:t>
            </a:r>
            <a:r>
              <a:rPr lang="en-US" dirty="0" smtClean="0">
                <a:latin typeface="AhnbergHand"/>
                <a:cs typeface="AhnbergHand"/>
              </a:rPr>
              <a:t>ere using it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784587" y="3276325"/>
            <a:ext cx="1442902" cy="710307"/>
          </a:xfrm>
          <a:custGeom>
            <a:avLst/>
            <a:gdLst>
              <a:gd name="connsiteX0" fmla="*/ 1430886 w 1442902"/>
              <a:gd name="connsiteY0" fmla="*/ 2976 h 710307"/>
              <a:gd name="connsiteX1" fmla="*/ 1366576 w 1442902"/>
              <a:gd name="connsiteY1" fmla="*/ 2976 h 710307"/>
              <a:gd name="connsiteX2" fmla="*/ 466244 w 1442902"/>
              <a:gd name="connsiteY2" fmla="*/ 83352 h 710307"/>
              <a:gd name="connsiteX3" fmla="*/ 128619 w 1442902"/>
              <a:gd name="connsiteY3" fmla="*/ 678127 h 710307"/>
              <a:gd name="connsiteX4" fmla="*/ 498398 w 1442902"/>
              <a:gd name="connsiteY4" fmla="*/ 533452 h 710307"/>
              <a:gd name="connsiteX5" fmla="*/ 112542 w 1442902"/>
              <a:gd name="connsiteY5" fmla="*/ 710277 h 710307"/>
              <a:gd name="connsiteX6" fmla="*/ 0 w 1442902"/>
              <a:gd name="connsiteY6" fmla="*/ 517377 h 71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2902" h="710307">
                <a:moveTo>
                  <a:pt x="1430886" y="2976"/>
                </a:moveTo>
                <a:cubicBezTo>
                  <a:pt x="1479118" y="-3722"/>
                  <a:pt x="1366576" y="2976"/>
                  <a:pt x="1366576" y="2976"/>
                </a:cubicBezTo>
                <a:cubicBezTo>
                  <a:pt x="1205802" y="16372"/>
                  <a:pt x="672570" y="-29173"/>
                  <a:pt x="466244" y="83352"/>
                </a:cubicBezTo>
                <a:cubicBezTo>
                  <a:pt x="259918" y="195877"/>
                  <a:pt x="123260" y="603110"/>
                  <a:pt x="128619" y="678127"/>
                </a:cubicBezTo>
                <a:cubicBezTo>
                  <a:pt x="133978" y="753144"/>
                  <a:pt x="501077" y="528094"/>
                  <a:pt x="498398" y="533452"/>
                </a:cubicBezTo>
                <a:cubicBezTo>
                  <a:pt x="495718" y="538810"/>
                  <a:pt x="195608" y="712956"/>
                  <a:pt x="112542" y="710277"/>
                </a:cubicBezTo>
                <a:cubicBezTo>
                  <a:pt x="29476" y="707598"/>
                  <a:pt x="0" y="517377"/>
                  <a:pt x="0" y="517377"/>
                </a:cubicBezTo>
              </a:path>
            </a:pathLst>
          </a:custGeom>
          <a:ln>
            <a:solidFill>
              <a:srgbClr val="9A73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977516" y="4581377"/>
            <a:ext cx="2814128" cy="996651"/>
          </a:xfrm>
          <a:custGeom>
            <a:avLst/>
            <a:gdLst>
              <a:gd name="connsiteX0" fmla="*/ 0 w 2814128"/>
              <a:gd name="connsiteY0" fmla="*/ 0 h 996651"/>
              <a:gd name="connsiteX1" fmla="*/ 418011 w 2814128"/>
              <a:gd name="connsiteY1" fmla="*/ 675150 h 996651"/>
              <a:gd name="connsiteX2" fmla="*/ 1816742 w 2814128"/>
              <a:gd name="connsiteY2" fmla="*/ 980576 h 996651"/>
              <a:gd name="connsiteX3" fmla="*/ 2797461 w 2814128"/>
              <a:gd name="connsiteY3" fmla="*/ 643000 h 996651"/>
              <a:gd name="connsiteX4" fmla="*/ 2459836 w 2814128"/>
              <a:gd name="connsiteY4" fmla="*/ 562625 h 996651"/>
              <a:gd name="connsiteX5" fmla="*/ 2797461 w 2814128"/>
              <a:gd name="connsiteY5" fmla="*/ 626925 h 996651"/>
              <a:gd name="connsiteX6" fmla="*/ 2717074 w 2814128"/>
              <a:gd name="connsiteY6" fmla="*/ 996651 h 99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4128" h="996651">
                <a:moveTo>
                  <a:pt x="0" y="0"/>
                </a:moveTo>
                <a:cubicBezTo>
                  <a:pt x="57610" y="255860"/>
                  <a:pt x="115221" y="511721"/>
                  <a:pt x="418011" y="675150"/>
                </a:cubicBezTo>
                <a:cubicBezTo>
                  <a:pt x="720801" y="838579"/>
                  <a:pt x="1420167" y="985934"/>
                  <a:pt x="1816742" y="980576"/>
                </a:cubicBezTo>
                <a:cubicBezTo>
                  <a:pt x="2213317" y="975218"/>
                  <a:pt x="2690279" y="712658"/>
                  <a:pt x="2797461" y="643000"/>
                </a:cubicBezTo>
                <a:cubicBezTo>
                  <a:pt x="2904643" y="573342"/>
                  <a:pt x="2459836" y="565304"/>
                  <a:pt x="2459836" y="562625"/>
                </a:cubicBezTo>
                <a:cubicBezTo>
                  <a:pt x="2459836" y="559946"/>
                  <a:pt x="2754588" y="554587"/>
                  <a:pt x="2797461" y="626925"/>
                </a:cubicBezTo>
                <a:cubicBezTo>
                  <a:pt x="2840334" y="699263"/>
                  <a:pt x="2778704" y="847957"/>
                  <a:pt x="2717074" y="996651"/>
                </a:cubicBezTo>
              </a:path>
            </a:pathLst>
          </a:custGeom>
          <a:ln>
            <a:solidFill>
              <a:srgbClr val="9A73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402248" y="3244237"/>
            <a:ext cx="1039703" cy="1369290"/>
          </a:xfrm>
          <a:custGeom>
            <a:avLst/>
            <a:gdLst>
              <a:gd name="connsiteX0" fmla="*/ 707150 w 1039703"/>
              <a:gd name="connsiteY0" fmla="*/ 1369290 h 1369290"/>
              <a:gd name="connsiteX1" fmla="*/ 1012620 w 1039703"/>
              <a:gd name="connsiteY1" fmla="*/ 581615 h 1369290"/>
              <a:gd name="connsiteX2" fmla="*/ 96210 w 1039703"/>
              <a:gd name="connsiteY2" fmla="*/ 35064 h 1369290"/>
              <a:gd name="connsiteX3" fmla="*/ 417757 w 1039703"/>
              <a:gd name="connsiteY3" fmla="*/ 67215 h 1369290"/>
              <a:gd name="connsiteX4" fmla="*/ 47978 w 1039703"/>
              <a:gd name="connsiteY4" fmla="*/ 2914 h 1369290"/>
              <a:gd name="connsiteX5" fmla="*/ 15823 w 1039703"/>
              <a:gd name="connsiteY5" fmla="*/ 179740 h 136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9703" h="1369290">
                <a:moveTo>
                  <a:pt x="707150" y="1369290"/>
                </a:moveTo>
                <a:cubicBezTo>
                  <a:pt x="910796" y="1086638"/>
                  <a:pt x="1114443" y="803986"/>
                  <a:pt x="1012620" y="581615"/>
                </a:cubicBezTo>
                <a:cubicBezTo>
                  <a:pt x="910797" y="359244"/>
                  <a:pt x="195354" y="120797"/>
                  <a:pt x="96210" y="35064"/>
                </a:cubicBezTo>
                <a:cubicBezTo>
                  <a:pt x="-2934" y="-50669"/>
                  <a:pt x="425796" y="72573"/>
                  <a:pt x="417757" y="67215"/>
                </a:cubicBezTo>
                <a:cubicBezTo>
                  <a:pt x="409718" y="61857"/>
                  <a:pt x="114967" y="-15840"/>
                  <a:pt x="47978" y="2914"/>
                </a:cubicBezTo>
                <a:cubicBezTo>
                  <a:pt x="-19011" y="21668"/>
                  <a:pt x="-1594" y="100704"/>
                  <a:pt x="15823" y="179740"/>
                </a:cubicBezTo>
              </a:path>
            </a:pathLst>
          </a:custGeom>
          <a:ln>
            <a:solidFill>
              <a:srgbClr val="9A73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17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306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did you deploy IPv4 in the first place?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7341" y="2657032"/>
            <a:ext cx="4544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hnbergHand"/>
                <a:cs typeface="AhnbergHand"/>
              </a:rPr>
              <a:t>Everyone else was using it</a:t>
            </a:r>
            <a:endParaRPr lang="en-US" sz="2400" dirty="0"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8946" y="4010402"/>
            <a:ext cx="167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It was cheap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7970" y="4656733"/>
            <a:ext cx="3758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Our customers and providers</a:t>
            </a:r>
          </a:p>
          <a:p>
            <a:r>
              <a:rPr lang="en-US" dirty="0">
                <a:latin typeface="AhnbergHand"/>
                <a:cs typeface="AhnbergHand"/>
              </a:rPr>
              <a:t>w</a:t>
            </a:r>
            <a:r>
              <a:rPr lang="en-US" dirty="0" smtClean="0">
                <a:latin typeface="AhnbergHand"/>
                <a:cs typeface="AhnbergHand"/>
              </a:rPr>
              <a:t>ere using it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784587" y="3276325"/>
            <a:ext cx="1442902" cy="710307"/>
          </a:xfrm>
          <a:custGeom>
            <a:avLst/>
            <a:gdLst>
              <a:gd name="connsiteX0" fmla="*/ 1430886 w 1442902"/>
              <a:gd name="connsiteY0" fmla="*/ 2976 h 710307"/>
              <a:gd name="connsiteX1" fmla="*/ 1366576 w 1442902"/>
              <a:gd name="connsiteY1" fmla="*/ 2976 h 710307"/>
              <a:gd name="connsiteX2" fmla="*/ 466244 w 1442902"/>
              <a:gd name="connsiteY2" fmla="*/ 83352 h 710307"/>
              <a:gd name="connsiteX3" fmla="*/ 128619 w 1442902"/>
              <a:gd name="connsiteY3" fmla="*/ 678127 h 710307"/>
              <a:gd name="connsiteX4" fmla="*/ 498398 w 1442902"/>
              <a:gd name="connsiteY4" fmla="*/ 533452 h 710307"/>
              <a:gd name="connsiteX5" fmla="*/ 112542 w 1442902"/>
              <a:gd name="connsiteY5" fmla="*/ 710277 h 710307"/>
              <a:gd name="connsiteX6" fmla="*/ 0 w 1442902"/>
              <a:gd name="connsiteY6" fmla="*/ 517377 h 71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2902" h="710307">
                <a:moveTo>
                  <a:pt x="1430886" y="2976"/>
                </a:moveTo>
                <a:cubicBezTo>
                  <a:pt x="1479118" y="-3722"/>
                  <a:pt x="1366576" y="2976"/>
                  <a:pt x="1366576" y="2976"/>
                </a:cubicBezTo>
                <a:cubicBezTo>
                  <a:pt x="1205802" y="16372"/>
                  <a:pt x="672570" y="-29173"/>
                  <a:pt x="466244" y="83352"/>
                </a:cubicBezTo>
                <a:cubicBezTo>
                  <a:pt x="259918" y="195877"/>
                  <a:pt x="123260" y="603110"/>
                  <a:pt x="128619" y="678127"/>
                </a:cubicBezTo>
                <a:cubicBezTo>
                  <a:pt x="133978" y="753144"/>
                  <a:pt x="501077" y="528094"/>
                  <a:pt x="498398" y="533452"/>
                </a:cubicBezTo>
                <a:cubicBezTo>
                  <a:pt x="495718" y="538810"/>
                  <a:pt x="195608" y="712956"/>
                  <a:pt x="112542" y="710277"/>
                </a:cubicBezTo>
                <a:cubicBezTo>
                  <a:pt x="29476" y="707598"/>
                  <a:pt x="0" y="517377"/>
                  <a:pt x="0" y="517377"/>
                </a:cubicBezTo>
              </a:path>
            </a:pathLst>
          </a:custGeom>
          <a:ln>
            <a:solidFill>
              <a:srgbClr val="9A73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977516" y="4581377"/>
            <a:ext cx="2814128" cy="996651"/>
          </a:xfrm>
          <a:custGeom>
            <a:avLst/>
            <a:gdLst>
              <a:gd name="connsiteX0" fmla="*/ 0 w 2814128"/>
              <a:gd name="connsiteY0" fmla="*/ 0 h 996651"/>
              <a:gd name="connsiteX1" fmla="*/ 418011 w 2814128"/>
              <a:gd name="connsiteY1" fmla="*/ 675150 h 996651"/>
              <a:gd name="connsiteX2" fmla="*/ 1816742 w 2814128"/>
              <a:gd name="connsiteY2" fmla="*/ 980576 h 996651"/>
              <a:gd name="connsiteX3" fmla="*/ 2797461 w 2814128"/>
              <a:gd name="connsiteY3" fmla="*/ 643000 h 996651"/>
              <a:gd name="connsiteX4" fmla="*/ 2459836 w 2814128"/>
              <a:gd name="connsiteY4" fmla="*/ 562625 h 996651"/>
              <a:gd name="connsiteX5" fmla="*/ 2797461 w 2814128"/>
              <a:gd name="connsiteY5" fmla="*/ 626925 h 996651"/>
              <a:gd name="connsiteX6" fmla="*/ 2717074 w 2814128"/>
              <a:gd name="connsiteY6" fmla="*/ 996651 h 99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4128" h="996651">
                <a:moveTo>
                  <a:pt x="0" y="0"/>
                </a:moveTo>
                <a:cubicBezTo>
                  <a:pt x="57610" y="255860"/>
                  <a:pt x="115221" y="511721"/>
                  <a:pt x="418011" y="675150"/>
                </a:cubicBezTo>
                <a:cubicBezTo>
                  <a:pt x="720801" y="838579"/>
                  <a:pt x="1420167" y="985934"/>
                  <a:pt x="1816742" y="980576"/>
                </a:cubicBezTo>
                <a:cubicBezTo>
                  <a:pt x="2213317" y="975218"/>
                  <a:pt x="2690279" y="712658"/>
                  <a:pt x="2797461" y="643000"/>
                </a:cubicBezTo>
                <a:cubicBezTo>
                  <a:pt x="2904643" y="573342"/>
                  <a:pt x="2459836" y="565304"/>
                  <a:pt x="2459836" y="562625"/>
                </a:cubicBezTo>
                <a:cubicBezTo>
                  <a:pt x="2459836" y="559946"/>
                  <a:pt x="2754588" y="554587"/>
                  <a:pt x="2797461" y="626925"/>
                </a:cubicBezTo>
                <a:cubicBezTo>
                  <a:pt x="2840334" y="699263"/>
                  <a:pt x="2778704" y="847957"/>
                  <a:pt x="2717074" y="996651"/>
                </a:cubicBezTo>
              </a:path>
            </a:pathLst>
          </a:custGeom>
          <a:ln>
            <a:solidFill>
              <a:srgbClr val="9A73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402248" y="3244237"/>
            <a:ext cx="1039703" cy="1369290"/>
          </a:xfrm>
          <a:custGeom>
            <a:avLst/>
            <a:gdLst>
              <a:gd name="connsiteX0" fmla="*/ 707150 w 1039703"/>
              <a:gd name="connsiteY0" fmla="*/ 1369290 h 1369290"/>
              <a:gd name="connsiteX1" fmla="*/ 1012620 w 1039703"/>
              <a:gd name="connsiteY1" fmla="*/ 581615 h 1369290"/>
              <a:gd name="connsiteX2" fmla="*/ 96210 w 1039703"/>
              <a:gd name="connsiteY2" fmla="*/ 35064 h 1369290"/>
              <a:gd name="connsiteX3" fmla="*/ 417757 w 1039703"/>
              <a:gd name="connsiteY3" fmla="*/ 67215 h 1369290"/>
              <a:gd name="connsiteX4" fmla="*/ 47978 w 1039703"/>
              <a:gd name="connsiteY4" fmla="*/ 2914 h 1369290"/>
              <a:gd name="connsiteX5" fmla="*/ 15823 w 1039703"/>
              <a:gd name="connsiteY5" fmla="*/ 179740 h 136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9703" h="1369290">
                <a:moveTo>
                  <a:pt x="707150" y="1369290"/>
                </a:moveTo>
                <a:cubicBezTo>
                  <a:pt x="910796" y="1086638"/>
                  <a:pt x="1114443" y="803986"/>
                  <a:pt x="1012620" y="581615"/>
                </a:cubicBezTo>
                <a:cubicBezTo>
                  <a:pt x="910797" y="359244"/>
                  <a:pt x="195354" y="120797"/>
                  <a:pt x="96210" y="35064"/>
                </a:cubicBezTo>
                <a:cubicBezTo>
                  <a:pt x="-2934" y="-50669"/>
                  <a:pt x="425796" y="72573"/>
                  <a:pt x="417757" y="67215"/>
                </a:cubicBezTo>
                <a:cubicBezTo>
                  <a:pt x="409718" y="61857"/>
                  <a:pt x="114967" y="-15840"/>
                  <a:pt x="47978" y="2914"/>
                </a:cubicBezTo>
                <a:cubicBezTo>
                  <a:pt x="-19011" y="21668"/>
                  <a:pt x="-1594" y="100704"/>
                  <a:pt x="15823" y="179740"/>
                </a:cubicBezTo>
              </a:path>
            </a:pathLst>
          </a:custGeom>
          <a:ln>
            <a:solidFill>
              <a:srgbClr val="9A73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38410" y="2237169"/>
            <a:ext cx="4874691" cy="1464123"/>
          </a:xfrm>
          <a:custGeom>
            <a:avLst/>
            <a:gdLst>
              <a:gd name="connsiteX0" fmla="*/ 1955549 w 4874691"/>
              <a:gd name="connsiteY0" fmla="*/ 453390 h 1464123"/>
              <a:gd name="connsiteX1" fmla="*/ 635538 w 4874691"/>
              <a:gd name="connsiteY1" fmla="*/ 135870 h 1464123"/>
              <a:gd name="connsiteX2" fmla="*/ 17305 w 4874691"/>
              <a:gd name="connsiteY2" fmla="*/ 837755 h 1464123"/>
              <a:gd name="connsiteX3" fmla="*/ 1270480 w 4874691"/>
              <a:gd name="connsiteY3" fmla="*/ 1255544 h 1464123"/>
              <a:gd name="connsiteX4" fmla="*/ 3308978 w 4874691"/>
              <a:gd name="connsiteY4" fmla="*/ 1439371 h 1464123"/>
              <a:gd name="connsiteX5" fmla="*/ 4812788 w 4874691"/>
              <a:gd name="connsiteY5" fmla="*/ 720774 h 1464123"/>
              <a:gd name="connsiteX6" fmla="*/ 4378354 w 4874691"/>
              <a:gd name="connsiteY6" fmla="*/ 269563 h 1464123"/>
              <a:gd name="connsiteX7" fmla="*/ 2490237 w 4874691"/>
              <a:gd name="connsiteY7" fmla="*/ 2178 h 1464123"/>
              <a:gd name="connsiteX8" fmla="*/ 1521115 w 4874691"/>
              <a:gd name="connsiteY8" fmla="*/ 135870 h 146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4691" h="1464123">
                <a:moveTo>
                  <a:pt x="1955549" y="453390"/>
                </a:moveTo>
                <a:cubicBezTo>
                  <a:pt x="1457064" y="262599"/>
                  <a:pt x="958579" y="71809"/>
                  <a:pt x="635538" y="135870"/>
                </a:cubicBezTo>
                <a:cubicBezTo>
                  <a:pt x="312497" y="199931"/>
                  <a:pt x="-88519" y="651143"/>
                  <a:pt x="17305" y="837755"/>
                </a:cubicBezTo>
                <a:cubicBezTo>
                  <a:pt x="123129" y="1024367"/>
                  <a:pt x="721868" y="1155275"/>
                  <a:pt x="1270480" y="1255544"/>
                </a:cubicBezTo>
                <a:cubicBezTo>
                  <a:pt x="1819092" y="1355813"/>
                  <a:pt x="2718593" y="1528499"/>
                  <a:pt x="3308978" y="1439371"/>
                </a:cubicBezTo>
                <a:cubicBezTo>
                  <a:pt x="3899363" y="1350243"/>
                  <a:pt x="4634559" y="915742"/>
                  <a:pt x="4812788" y="720774"/>
                </a:cubicBezTo>
                <a:cubicBezTo>
                  <a:pt x="4991017" y="525806"/>
                  <a:pt x="4765446" y="389329"/>
                  <a:pt x="4378354" y="269563"/>
                </a:cubicBezTo>
                <a:cubicBezTo>
                  <a:pt x="3991262" y="149797"/>
                  <a:pt x="2966443" y="24460"/>
                  <a:pt x="2490237" y="2178"/>
                </a:cubicBezTo>
                <a:cubicBezTo>
                  <a:pt x="2014031" y="-20104"/>
                  <a:pt x="1521115" y="135870"/>
                  <a:pt x="1521115" y="135870"/>
                </a:cubicBezTo>
              </a:path>
            </a:pathLst>
          </a:cu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8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 bit of history...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186" indent="0">
              <a:buNone/>
              <a:defRPr/>
            </a:pPr>
            <a:r>
              <a:rPr lang="en-US" dirty="0" smtClean="0"/>
              <a:t>The original </a:t>
            </a:r>
            <a:r>
              <a:rPr lang="en-US" dirty="0" err="1" smtClean="0"/>
              <a:t>ARPAnet</a:t>
            </a:r>
            <a:r>
              <a:rPr lang="en-US" dirty="0" smtClean="0"/>
              <a:t> design of 1969 used the NCP protocol, which used 8 bit addresses</a:t>
            </a:r>
          </a:p>
          <a:p>
            <a:pPr marL="937392" lvl="1">
              <a:defRPr/>
            </a:pPr>
            <a:r>
              <a:rPr lang="en-US" dirty="0" smtClean="0"/>
              <a:t>Maximum network size of 256 nodes</a:t>
            </a:r>
          </a:p>
          <a:p>
            <a:pPr marL="937392" lvl="1">
              <a:defRPr/>
            </a:pPr>
            <a:r>
              <a:rPr lang="en-US" dirty="0" smtClean="0"/>
              <a:t>Enough, yes?</a:t>
            </a:r>
          </a:p>
        </p:txBody>
      </p:sp>
    </p:spTree>
    <p:extLst>
      <p:ext uri="{BB962C8B-B14F-4D97-AF65-F5344CB8AC3E}">
        <p14:creationId xmlns:p14="http://schemas.microsoft.com/office/powerpoint/2010/main" val="28979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If</a:t>
            </a:r>
            <a:r>
              <a:rPr lang="en-US" b="1" baseline="0" dirty="0" smtClean="0"/>
              <a:t> not IPv6 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There is no other plan!</a:t>
            </a:r>
          </a:p>
          <a:p>
            <a:pPr marL="0" indent="0">
              <a:buNone/>
            </a:pPr>
            <a:r>
              <a:rPr lang="en-US" dirty="0" smtClean="0"/>
              <a:t>The path with IPv4 leads to Carrier NATS, Application Level Gateways and ultimately to fragmentation and piecemeal networks</a:t>
            </a:r>
          </a:p>
          <a:p>
            <a:pPr marL="0" indent="0">
              <a:buNone/>
            </a:pPr>
            <a:r>
              <a:rPr lang="en-US" dirty="0" smtClean="0"/>
              <a:t>The major benefits of IPv4 lie in its openness and universality</a:t>
            </a:r>
          </a:p>
          <a:p>
            <a:pPr lvl="1"/>
            <a:r>
              <a:rPr lang="en-US" dirty="0" smtClean="0"/>
              <a:t>neither of these are sustainable attributes  for more than 2 – 3 years at most!</a:t>
            </a:r>
          </a:p>
          <a:p>
            <a:pPr lvl="1"/>
            <a:r>
              <a:rPr lang="en-US" dirty="0" smtClean="0"/>
              <a:t>After that expect to see IPv4 segment itself into a set of carrier-limited islands</a:t>
            </a:r>
          </a:p>
        </p:txBody>
      </p:sp>
    </p:spTree>
    <p:extLst>
      <p:ext uri="{BB962C8B-B14F-4D97-AF65-F5344CB8AC3E}">
        <p14:creationId xmlns:p14="http://schemas.microsoft.com/office/powerpoint/2010/main" val="34064545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Timing is everything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30676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What’s your threshold for IPv6?</a:t>
            </a:r>
          </a:p>
          <a:p>
            <a:r>
              <a:rPr lang="en-US" sz="2800" dirty="0" smtClean="0"/>
              <a:t>There are no clear first adopter advantages</a:t>
            </a:r>
          </a:p>
          <a:p>
            <a:r>
              <a:rPr lang="en-US" sz="2800" dirty="0" smtClean="0"/>
              <a:t>So “wait and see” is a pervasive attitude </a:t>
            </a:r>
          </a:p>
          <a:p>
            <a:r>
              <a:rPr lang="en-US" sz="2800" dirty="0" smtClean="0"/>
              <a:t>But there are clear long term common risks of inaction in terms of cost, efficiency, openness and utility of the common network platform</a:t>
            </a:r>
          </a:p>
          <a:p>
            <a:r>
              <a:rPr lang="en-US" sz="2800" dirty="0" smtClean="0"/>
              <a:t>“when” is a big question here if we all want to avoid these risks</a:t>
            </a:r>
          </a:p>
        </p:txBody>
      </p:sp>
    </p:spTree>
    <p:extLst>
      <p:ext uri="{BB962C8B-B14F-4D97-AF65-F5344CB8AC3E}">
        <p14:creationId xmlns:p14="http://schemas.microsoft.com/office/powerpoint/2010/main" val="35421625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</a:t>
            </a:r>
            <a:r>
              <a:rPr lang="en-US" b="1" dirty="0"/>
              <a:t>M</a:t>
            </a:r>
            <a:r>
              <a:rPr lang="en-US" b="1" dirty="0" smtClean="0"/>
              <a:t>odest Suggestion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b="1" dirty="0" smtClean="0"/>
              <a:t>small</a:t>
            </a:r>
            <a:r>
              <a:rPr lang="en-US" dirty="0" smtClean="0"/>
              <a:t>, but start </a:t>
            </a:r>
            <a:r>
              <a:rPr lang="en-US" b="1" dirty="0" smtClean="0"/>
              <a:t>now</a:t>
            </a:r>
          </a:p>
          <a:p>
            <a:pPr lvl="1"/>
            <a:r>
              <a:rPr lang="en-US" dirty="0" smtClean="0"/>
              <a:t>Dual Stack the external front of house</a:t>
            </a:r>
          </a:p>
          <a:p>
            <a:pPr lvl="2"/>
            <a:r>
              <a:rPr lang="en-US" dirty="0" smtClean="0"/>
              <a:t>Contract with your data </a:t>
            </a:r>
            <a:r>
              <a:rPr lang="en-US" dirty="0" err="1" smtClean="0"/>
              <a:t>centre</a:t>
            </a:r>
            <a:r>
              <a:rPr lang="en-US" dirty="0" smtClean="0"/>
              <a:t> / service provider for front-side IPv6 access</a:t>
            </a:r>
          </a:p>
          <a:p>
            <a:pPr lvl="2"/>
            <a:r>
              <a:rPr lang="en-US" dirty="0" smtClean="0"/>
              <a:t>Put IPv6 on your front of house service platforms</a:t>
            </a:r>
          </a:p>
          <a:p>
            <a:pPr lvl="2"/>
            <a:r>
              <a:rPr lang="en-US" dirty="0" smtClean="0"/>
              <a:t>Enable Dual stack your server application</a:t>
            </a:r>
          </a:p>
          <a:p>
            <a:pPr lvl="2"/>
            <a:r>
              <a:rPr lang="en-US" dirty="0" smtClean="0"/>
              <a:t>Add AAAA records to your DNS</a:t>
            </a:r>
          </a:p>
          <a:p>
            <a:pPr lvl="2"/>
            <a:r>
              <a:rPr lang="en-US" dirty="0" smtClean="0"/>
              <a:t>Include IPv6 monitoring in your operational monitoring</a:t>
            </a:r>
          </a:p>
          <a:p>
            <a:pPr lvl="2"/>
            <a:r>
              <a:rPr lang="en-US" dirty="0" smtClean="0"/>
              <a:t>Measure the results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724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73" y="-64740"/>
            <a:ext cx="7358063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And while you are at it...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1271" y="1840636"/>
            <a:ext cx="8253264" cy="4018359"/>
          </a:xfrm>
        </p:spPr>
        <p:txBody>
          <a:bodyPr/>
          <a:lstStyle/>
          <a:p>
            <a:pPr marL="624928">
              <a:defRPr/>
            </a:pPr>
            <a:r>
              <a:rPr lang="en-AU" sz="2500" dirty="0" smtClean="0"/>
              <a:t>No more purchasing “IPv4 only” products</a:t>
            </a:r>
          </a:p>
          <a:p>
            <a:pPr marL="624928">
              <a:defRPr/>
            </a:pPr>
            <a:r>
              <a:rPr lang="en-AU" sz="2500" dirty="0" smtClean="0"/>
              <a:t>Dual stack should be a mandatory purchase criteria</a:t>
            </a:r>
          </a:p>
          <a:p>
            <a:pPr marL="1024978" lvl="1">
              <a:defRPr/>
            </a:pPr>
            <a:r>
              <a:rPr lang="en-AU" sz="2100" dirty="0" smtClean="0"/>
              <a:t>Its a simple case of ensuring a reasonable service life for your equipment</a:t>
            </a:r>
          </a:p>
          <a:p>
            <a:pPr marL="1024978" lvl="1">
              <a:defRPr/>
            </a:pPr>
            <a:r>
              <a:rPr lang="en-AU" sz="2100" dirty="0" smtClean="0"/>
              <a:t>And it also exposes your operational environment to introducing dual stack services internally</a:t>
            </a:r>
          </a:p>
          <a:p>
            <a:pPr marL="1024978" lvl="1">
              <a:defRPr/>
            </a:pPr>
            <a:r>
              <a:rPr lang="en-AU" sz="2100" dirty="0" smtClean="0"/>
              <a:t>And allows you to flexible in adjusting to the moves of your suppliers, peers and customers</a:t>
            </a:r>
          </a:p>
        </p:txBody>
      </p:sp>
    </p:spTree>
    <p:extLst>
      <p:ext uri="{BB962C8B-B14F-4D97-AF65-F5344CB8AC3E}">
        <p14:creationId xmlns:p14="http://schemas.microsoft.com/office/powerpoint/2010/main" val="31939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What changes with IPv6?</a:t>
            </a:r>
          </a:p>
        </p:txBody>
      </p:sp>
    </p:spTree>
    <p:extLst>
      <p:ext uri="{BB962C8B-B14F-4D97-AF65-F5344CB8AC3E}">
        <p14:creationId xmlns:p14="http://schemas.microsoft.com/office/powerpoint/2010/main" val="8939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changes with IPv6?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much</a:t>
            </a:r>
          </a:p>
          <a:p>
            <a:pPr lvl="1"/>
            <a:r>
              <a:rPr lang="en-US" dirty="0" smtClean="0"/>
              <a:t>Most users never notice when they connect to a dual stack access network</a:t>
            </a:r>
          </a:p>
          <a:p>
            <a:pPr lvl="1"/>
            <a:r>
              <a:rPr lang="en-US" dirty="0" smtClean="0"/>
              <a:t>It’s still the Web, its still the Internet, and things work much the same as ever</a:t>
            </a:r>
          </a:p>
          <a:p>
            <a:r>
              <a:rPr lang="en-US" dirty="0" smtClean="0"/>
              <a:t>But that’s what we intended – if nothing changes then we’ve succeeded!</a:t>
            </a:r>
          </a:p>
        </p:txBody>
      </p:sp>
    </p:spTree>
    <p:extLst>
      <p:ext uri="{BB962C8B-B14F-4D97-AF65-F5344CB8AC3E}">
        <p14:creationId xmlns:p14="http://schemas.microsoft.com/office/powerpoint/2010/main" val="35139088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However, it’s not perfect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We learned a huge amount as we deployed IPv4</a:t>
            </a:r>
          </a:p>
          <a:p>
            <a:pPr eaLnBrk="1" hangingPunct="1">
              <a:defRPr/>
            </a:pPr>
            <a:r>
              <a:rPr lang="en-US" dirty="0" smtClean="0"/>
              <a:t>And its clear that IPv6 still has its wrinkles</a:t>
            </a:r>
          </a:p>
          <a:p>
            <a:pPr eaLnBrk="1" hangingPunct="1">
              <a:defRPr/>
            </a:pPr>
            <a:r>
              <a:rPr lang="en-US" dirty="0" smtClean="0"/>
              <a:t>And doubtless many network operators and their customers will encounter new issues in this deployment</a:t>
            </a:r>
          </a:p>
          <a:p>
            <a:pPr eaLnBrk="1" hangingPunct="1">
              <a:defRPr/>
            </a:pPr>
            <a:r>
              <a:rPr lang="en-US" dirty="0" smtClean="0"/>
              <a:t>But that’s no excuse to wait...</a:t>
            </a:r>
          </a:p>
        </p:txBody>
      </p:sp>
    </p:spTree>
    <p:extLst>
      <p:ext uri="{BB962C8B-B14F-4D97-AF65-F5344CB8AC3E}">
        <p14:creationId xmlns:p14="http://schemas.microsoft.com/office/powerpoint/2010/main" val="34881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41" y="1809378"/>
            <a:ext cx="8201918" cy="1714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W</a:t>
            </a:r>
            <a:r>
              <a:rPr lang="en-US" dirty="0" smtClean="0"/>
              <a:t>e need to move quickly with IPv6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37016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</a:t>
            </a:r>
            <a:r>
              <a:rPr lang="en-US" dirty="0" smtClean="0"/>
              <a:t>s there is just no more IPv4!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8967" b="8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056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459" y="2618631"/>
            <a:ext cx="7358063" cy="17145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793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50" y="205383"/>
            <a:ext cx="4304109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1968"/>
            <a:ext cx="8229600" cy="1143000"/>
          </a:xfrm>
        </p:spPr>
        <p:txBody>
          <a:bodyPr/>
          <a:lstStyle/>
          <a:p>
            <a:r>
              <a:rPr lang="en-US" dirty="0" err="1" smtClean="0"/>
              <a:t>ARPAnet</a:t>
            </a:r>
            <a:r>
              <a:rPr lang="en-US" dirty="0" smtClean="0"/>
              <a:t> IMP  - 1970’s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" b="880"/>
          <a:stretch>
            <a:fillRect/>
          </a:stretch>
        </p:blipFill>
        <p:spPr bwMode="auto">
          <a:xfrm>
            <a:off x="1245002" y="342924"/>
            <a:ext cx="6703576" cy="502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456" y="537060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500" dirty="0" err="1"/>
              <a:t>ARPAnet</a:t>
            </a:r>
            <a:r>
              <a:rPr lang="en-US" sz="4500" dirty="0"/>
              <a:t> - September 1978</a:t>
            </a:r>
          </a:p>
        </p:txBody>
      </p:sp>
    </p:spTree>
    <p:extLst>
      <p:ext uri="{BB962C8B-B14F-4D97-AF65-F5344CB8AC3E}">
        <p14:creationId xmlns:p14="http://schemas.microsoft.com/office/powerpoint/2010/main" val="32653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Transition V1.0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1271" y="1946676"/>
            <a:ext cx="8253264" cy="4018359"/>
          </a:xfrm>
        </p:spPr>
        <p:txBody>
          <a:bodyPr/>
          <a:lstStyle/>
          <a:p>
            <a:pPr marL="624928">
              <a:defRPr/>
            </a:pPr>
            <a:r>
              <a:rPr lang="en-US" sz="2700" dirty="0"/>
              <a:t>Turns out that 8 bits of addresses was not enough for the next generation of mini computers</a:t>
            </a:r>
          </a:p>
          <a:p>
            <a:pPr marL="624928">
              <a:defRPr/>
            </a:pPr>
            <a:r>
              <a:rPr lang="en-US" sz="2700" dirty="0" err="1"/>
              <a:t>ARPAnet</a:t>
            </a:r>
            <a:r>
              <a:rPr lang="en-US" sz="2700" dirty="0"/>
              <a:t> undertook a transition from NCP to a new protocol: TCP/IP</a:t>
            </a:r>
          </a:p>
          <a:p>
            <a:pPr marL="937392" lvl="1">
              <a:defRPr/>
            </a:pPr>
            <a:r>
              <a:rPr lang="en-US" sz="2700" dirty="0"/>
              <a:t>Expansion from 8 to 32 bit addresses</a:t>
            </a:r>
          </a:p>
          <a:p>
            <a:pPr marL="937392" lvl="1">
              <a:defRPr/>
            </a:pPr>
            <a:r>
              <a:rPr lang="en-US" sz="2700" dirty="0"/>
              <a:t>Flag Day: 1 January 1983</a:t>
            </a:r>
          </a:p>
          <a:p>
            <a:pPr marL="937392" lvl="1">
              <a:defRPr/>
            </a:pPr>
            <a:r>
              <a:rPr lang="en-US" sz="2700" dirty="0"/>
              <a:t>Shutdown and reboot every node into the new protocol</a:t>
            </a:r>
          </a:p>
          <a:p>
            <a:pPr marL="937392" lvl="1">
              <a:defRPr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93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2638" r="17642" b="32570"/>
          <a:stretch>
            <a:fillRect/>
          </a:stretch>
        </p:blipFill>
        <p:spPr bwMode="auto">
          <a:xfrm>
            <a:off x="1602879" y="695404"/>
            <a:ext cx="5450458" cy="333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92973" y="4750594"/>
            <a:ext cx="7358063" cy="11965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ja-JP" altLang="en-US" sz="5400" dirty="0" smtClean="0">
                <a:latin typeface="Arial"/>
              </a:rPr>
              <a:t>“</a:t>
            </a:r>
            <a:r>
              <a:rPr lang="en-US" sz="5400" dirty="0" smtClean="0"/>
              <a:t>This time, for sure!</a:t>
            </a:r>
            <a:r>
              <a:rPr lang="ja-JP" altLang="en-US" sz="5400" dirty="0" smtClean="0">
                <a:latin typeface="Arial"/>
              </a:rPr>
              <a:t>”</a:t>
            </a:r>
            <a:r>
              <a:rPr lang="en-US" sz="5400" dirty="0" smtClean="0"/>
              <a:t> 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36341" y="6334683"/>
            <a:ext cx="296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Actually </a:t>
            </a:r>
            <a:r>
              <a:rPr lang="en-US" dirty="0" err="1" smtClean="0"/>
              <a:t>Vint</a:t>
            </a:r>
            <a:r>
              <a:rPr lang="en-US" dirty="0" smtClean="0"/>
              <a:t> didn’t say this!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9359" y="4229176"/>
            <a:ext cx="291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Vint</a:t>
            </a:r>
            <a:r>
              <a:rPr lang="en-US" dirty="0" smtClean="0"/>
              <a:t> Cerf, </a:t>
            </a:r>
            <a:r>
              <a:rPr lang="en-US" dirty="0" smtClean="0"/>
              <a:t>APRICOT</a:t>
            </a:r>
            <a:r>
              <a:rPr lang="en-US" dirty="0" smtClean="0"/>
              <a:t>, Feb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1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1980</Words>
  <Application>Microsoft Macintosh PowerPoint</Application>
  <PresentationFormat>On-screen Show (4:3)</PresentationFormat>
  <Paragraphs>283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IPv6 – A 10,000m Perspective</vt:lpstr>
      <vt:lpstr>PowerPoint Presentation</vt:lpstr>
      <vt:lpstr>PowerPoint Presentation</vt:lpstr>
      <vt:lpstr>PowerPoint Presentation</vt:lpstr>
      <vt:lpstr>A bit of history...</vt:lpstr>
      <vt:lpstr>ARPAnet IMP  - 1970’s</vt:lpstr>
      <vt:lpstr>ARPAnet - September 1978</vt:lpstr>
      <vt:lpstr>Transition V1.0</vt:lpstr>
      <vt:lpstr>“This time, for sure!” *</vt:lpstr>
      <vt:lpstr>IP Version 4</vt:lpstr>
      <vt:lpstr>It Worked!</vt:lpstr>
      <vt:lpstr>It Worked too well!</vt:lpstr>
      <vt:lpstr>The cloud on the horizon...</vt:lpstr>
      <vt:lpstr>Doomsday – Mk 1</vt:lpstr>
      <vt:lpstr>IPv4 Address Allocations</vt:lpstr>
      <vt:lpstr>The CIDR Band-Aid</vt:lpstr>
      <vt:lpstr>The CIDR Fix</vt:lpstr>
      <vt:lpstr>And the long term plan?</vt:lpstr>
      <vt:lpstr>Problem Solved!</vt:lpstr>
      <vt:lpstr>zzzzzz</vt:lpstr>
      <vt:lpstr>IPv4 + CIDR + NATs worked!</vt:lpstr>
      <vt:lpstr>And worked...</vt:lpstr>
      <vt:lpstr>And worked!</vt:lpstr>
      <vt:lpstr>Until it didn’t work any more!</vt:lpstr>
      <vt:lpstr>PowerPoint Presentation</vt:lpstr>
      <vt:lpstr>IPocalypse?</vt:lpstr>
      <vt:lpstr>Maybe not</vt:lpstr>
      <vt:lpstr>It’s more like this!</vt:lpstr>
      <vt:lpstr>Transition is hard!</vt:lpstr>
      <vt:lpstr>Switchover?</vt:lpstr>
      <vt:lpstr>Switchover?</vt:lpstr>
      <vt:lpstr>Piecemeal Switchover?</vt:lpstr>
      <vt:lpstr>Piecemeal Switchover?</vt:lpstr>
      <vt:lpstr>Dual Stack Transition</vt:lpstr>
      <vt:lpstr>Dual Stack Transition</vt:lpstr>
      <vt:lpstr>Dual Stack Transition</vt:lpstr>
      <vt:lpstr>Dual Stack Transition</vt:lpstr>
      <vt:lpstr>More Band Aids!</vt:lpstr>
      <vt:lpstr>Plan F – The Kitchen Sink Approach!</vt:lpstr>
      <vt:lpstr>Where are we with IPv6?</vt:lpstr>
      <vt:lpstr>Where are we with IPv6?</vt:lpstr>
      <vt:lpstr>Where are we with IPv6?</vt:lpstr>
      <vt:lpstr>Where are we with IPv6?</vt:lpstr>
      <vt:lpstr>Where is Australia with IPv6?</vt:lpstr>
      <vt:lpstr>These are low numbers</vt:lpstr>
      <vt:lpstr>This was always going to be tough</vt:lpstr>
      <vt:lpstr>Why should you care?</vt:lpstr>
      <vt:lpstr>BUT</vt:lpstr>
      <vt:lpstr>BUT</vt:lpstr>
      <vt:lpstr>If not IPv6 ...</vt:lpstr>
      <vt:lpstr>Timing is everything</vt:lpstr>
      <vt:lpstr>A Modest Suggestion</vt:lpstr>
      <vt:lpstr>And while you are at it...</vt:lpstr>
      <vt:lpstr>What changes with IPv6?</vt:lpstr>
      <vt:lpstr>What changes with IPv6?</vt:lpstr>
      <vt:lpstr>However, it’s not perfect</vt:lpstr>
      <vt:lpstr>We need to move quickly with IPv6   </vt:lpstr>
      <vt:lpstr>as there is just no more IPv4!</vt:lpstr>
      <vt:lpstr>Thank You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– A Strategic Perspective</dc:title>
  <dc:creator>Geoff Huston</dc:creator>
  <cp:lastModifiedBy>Geoff Huston</cp:lastModifiedBy>
  <cp:revision>20</cp:revision>
  <dcterms:created xsi:type="dcterms:W3CDTF">2012-07-01T18:31:16Z</dcterms:created>
  <dcterms:modified xsi:type="dcterms:W3CDTF">2012-07-03T23:23:58Z</dcterms:modified>
</cp:coreProperties>
</file>