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sldIdLst>
    <p:sldId id="256" r:id="rId2"/>
    <p:sldId id="294" r:id="rId3"/>
    <p:sldId id="320" r:id="rId4"/>
    <p:sldId id="321" r:id="rId5"/>
    <p:sldId id="322" r:id="rId6"/>
    <p:sldId id="343" r:id="rId7"/>
    <p:sldId id="323" r:id="rId8"/>
    <p:sldId id="324" r:id="rId9"/>
    <p:sldId id="325" r:id="rId10"/>
    <p:sldId id="326" r:id="rId11"/>
    <p:sldId id="327" r:id="rId12"/>
    <p:sldId id="329" r:id="rId13"/>
    <p:sldId id="330" r:id="rId14"/>
    <p:sldId id="331" r:id="rId15"/>
    <p:sldId id="332" r:id="rId16"/>
    <p:sldId id="333" r:id="rId17"/>
    <p:sldId id="328" r:id="rId18"/>
    <p:sldId id="347" r:id="rId19"/>
    <p:sldId id="334" r:id="rId20"/>
    <p:sldId id="344" r:id="rId21"/>
    <p:sldId id="337" r:id="rId22"/>
    <p:sldId id="335" r:id="rId23"/>
    <p:sldId id="342" r:id="rId24"/>
    <p:sldId id="336" r:id="rId25"/>
    <p:sldId id="339" r:id="rId26"/>
    <p:sldId id="346" r:id="rId27"/>
    <p:sldId id="338" r:id="rId28"/>
    <p:sldId id="345" r:id="rId29"/>
    <p:sldId id="341" r:id="rId30"/>
    <p:sldId id="340" r:id="rId31"/>
    <p:sldId id="319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13"/>
  </p:normalViewPr>
  <p:slideViewPr>
    <p:cSldViewPr snapToGrid="0" snapToObjects="1">
      <p:cViewPr varScale="1">
        <p:scale>
          <a:sx n="148" d="100"/>
          <a:sy n="148" d="100"/>
        </p:scale>
        <p:origin x="113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1" d="100"/>
          <a:sy n="101" d="100"/>
        </p:scale>
        <p:origin x="-259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3A2EC-ADB3-1A47-BEA1-D3D766A42636}" type="datetimeFigureOut">
              <a:rPr lang="en-US" smtClean="0"/>
              <a:t>4/3/16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08552-6F3A-FE4D-BBC7-A315D743F2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7212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4/3/16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8164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4/3/16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8941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4/3/16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673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4/3/16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6468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4/3/16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8464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4/3/16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5532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4/3/16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0979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4/3/16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11868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4/3/16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0744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4/3/16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0368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4/3/16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4397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C161B-FA7C-C549-A063-81DEAABB7BE4}" type="datetimeFigureOut">
              <a:rPr lang="en-US" smtClean="0"/>
              <a:t>4/3/16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0770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Powderfinger Type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>
                <a:latin typeface="Powderfinger Type"/>
                <a:cs typeface="Powderfinger Type"/>
              </a:rPr>
              <a:t>Fragmentation</a:t>
            </a:r>
            <a:endParaRPr lang="en-AU" dirty="0">
              <a:latin typeface="Powderfinger Type"/>
              <a:cs typeface="Powderfinger Type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AU" sz="2000" dirty="0" smtClean="0">
                <a:latin typeface="AhnbergHand"/>
                <a:cs typeface="AhnbergHand"/>
              </a:rPr>
              <a:t>Geoff Huston</a:t>
            </a:r>
          </a:p>
          <a:p>
            <a:pPr algn="r"/>
            <a:r>
              <a:rPr lang="en-AU" sz="2000" dirty="0" smtClean="0">
                <a:latin typeface="AhnbergHand"/>
                <a:cs typeface="AhnbergHand"/>
              </a:rPr>
              <a:t>APNIC Labs</a:t>
            </a:r>
            <a:endParaRPr lang="en-AU" sz="2000" dirty="0">
              <a:latin typeface="AhnbergHand"/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2276182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IPv4 Fragmentation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2390" y="1600200"/>
            <a:ext cx="6499220" cy="4525963"/>
          </a:xfrm>
        </p:spPr>
      </p:pic>
    </p:spTree>
    <p:extLst>
      <p:ext uri="{BB962C8B-B14F-4D97-AF65-F5344CB8AC3E}">
        <p14:creationId xmlns:p14="http://schemas.microsoft.com/office/powerpoint/2010/main" val="844405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IPv4 and the Don’t Fragment bit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If Fragmentation is not permitted by the source, then the router discards the packet. The router may send an ICMP to the packet source with an </a:t>
            </a:r>
            <a:r>
              <a:rPr lang="en-US" dirty="0" err="1" smtClean="0"/>
              <a:t>Unreacahble</a:t>
            </a:r>
            <a:r>
              <a:rPr lang="en-US" dirty="0" smtClean="0"/>
              <a:t> code (Type 3, Code 4)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Later implementations added a MTU size to this ICMP message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ICMP messages are extensively filtered in the Internet so applications should not count on receiving these messages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9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Trouble at the Packet Mill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Lost frags require a resend of the entire packet – this is far less efficient than repairing a lost packet</a:t>
            </a:r>
          </a:p>
          <a:p>
            <a:r>
              <a:rPr lang="en-US" dirty="0" smtClean="0"/>
              <a:t>Fragments represent a security vulnerability as they are easily spoofed</a:t>
            </a:r>
          </a:p>
          <a:p>
            <a:r>
              <a:rPr lang="en-US" dirty="0" smtClean="0"/>
              <a:t>Fragments represent a problem to firewalls – without the transport headers it is unclear whether frags should be admitted or denied</a:t>
            </a:r>
          </a:p>
          <a:p>
            <a:r>
              <a:rPr lang="en-US" dirty="0" smtClean="0"/>
              <a:t>Packet reassembly consumes resources at the destination</a:t>
            </a:r>
          </a:p>
        </p:txBody>
      </p:sp>
    </p:spTree>
    <p:extLst>
      <p:ext uri="{BB962C8B-B14F-4D97-AF65-F5344CB8AC3E}">
        <p14:creationId xmlns:p14="http://schemas.microsoft.com/office/powerpoint/2010/main" val="1445939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thinking at the time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Fragmentation was a Bad Idea!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/>
              <a:t>Kent, C. and J. Mogul, "Fragmentation Considered Harmful", Proc. SIGCOMM '87 Workshop on Frontiers in Computer Communications Technology, August </a:t>
            </a:r>
            <a:r>
              <a:rPr lang="en-US" sz="2000" dirty="0" smtClean="0"/>
              <a:t>1987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77153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Packet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Attempt to repair the problem by effectively jamming the DON</a:t>
            </a:r>
            <a:r>
              <a:rPr lang="uk-UA" dirty="0" smtClean="0"/>
              <a:t>’</a:t>
            </a:r>
            <a:r>
              <a:rPr lang="en-US" dirty="0" smtClean="0"/>
              <a:t>T FRAGMENT bit to ON</a:t>
            </a:r>
          </a:p>
          <a:p>
            <a:r>
              <a:rPr lang="en-US" dirty="0" smtClean="0"/>
              <a:t>IPv6 uses BACKWARD </a:t>
            </a:r>
            <a:r>
              <a:rPr lang="en-US" dirty="0" err="1" smtClean="0"/>
              <a:t>signalling</a:t>
            </a:r>
            <a:endParaRPr lang="en-US" dirty="0" smtClean="0"/>
          </a:p>
          <a:p>
            <a:pPr lvl="1"/>
            <a:r>
              <a:rPr lang="en-US" dirty="0" smtClean="0"/>
              <a:t>When a packet is too big for the next hop a router should send an ICMP6 TYPE 2 (Packet Too Big) message to the source address and include the MTU of the next hop.</a:t>
            </a:r>
            <a:endParaRPr lang="en-US" dirty="0"/>
          </a:p>
        </p:txBody>
      </p:sp>
      <p:sp>
        <p:nvSpPr>
          <p:cNvPr id="4" name="Cube 3"/>
          <p:cNvSpPr/>
          <p:nvPr/>
        </p:nvSpPr>
        <p:spPr>
          <a:xfrm>
            <a:off x="2850532" y="5300706"/>
            <a:ext cx="948906" cy="319178"/>
          </a:xfrm>
          <a:prstGeom prst="cub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940898" y="5641141"/>
            <a:ext cx="844062" cy="182562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258"/>
          <p:cNvGrpSpPr>
            <a:grpSpLocks/>
          </p:cNvGrpSpPr>
          <p:nvPr/>
        </p:nvGrpSpPr>
        <p:grpSpPr bwMode="auto">
          <a:xfrm>
            <a:off x="4572000" y="5793640"/>
            <a:ext cx="635000" cy="407987"/>
            <a:chOff x="3050" y="859"/>
            <a:chExt cx="400" cy="257"/>
          </a:xfrm>
        </p:grpSpPr>
        <p:sp>
          <p:nvSpPr>
            <p:cNvPr id="7" name="Oval 249"/>
            <p:cNvSpPr>
              <a:spLocks noChangeArrowheads="1"/>
            </p:cNvSpPr>
            <p:nvPr/>
          </p:nvSpPr>
          <p:spPr bwMode="auto">
            <a:xfrm>
              <a:off x="3051" y="933"/>
              <a:ext cx="397" cy="183"/>
            </a:xfrm>
            <a:prstGeom prst="ellipse">
              <a:avLst/>
            </a:prstGeom>
            <a:gradFill rotWithShape="0">
              <a:gsLst>
                <a:gs pos="0">
                  <a:srgbClr val="89A5FF">
                    <a:gamma/>
                    <a:shade val="46275"/>
                    <a:invGamma/>
                  </a:srgbClr>
                </a:gs>
                <a:gs pos="50000">
                  <a:srgbClr val="89A5FF"/>
                </a:gs>
                <a:gs pos="100000">
                  <a:srgbClr val="89A5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250"/>
            <p:cNvSpPr>
              <a:spLocks noChangeArrowheads="1"/>
            </p:cNvSpPr>
            <p:nvPr/>
          </p:nvSpPr>
          <p:spPr bwMode="auto">
            <a:xfrm>
              <a:off x="3051" y="956"/>
              <a:ext cx="398" cy="70"/>
            </a:xfrm>
            <a:prstGeom prst="rect">
              <a:avLst/>
            </a:prstGeom>
            <a:gradFill rotWithShape="0">
              <a:gsLst>
                <a:gs pos="0">
                  <a:srgbClr val="89A5FF">
                    <a:gamma/>
                    <a:shade val="46275"/>
                    <a:invGamma/>
                  </a:srgbClr>
                </a:gs>
                <a:gs pos="50000">
                  <a:srgbClr val="89A5FF"/>
                </a:gs>
                <a:gs pos="100000">
                  <a:srgbClr val="89A5FF">
                    <a:gamma/>
                    <a:shade val="46275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251"/>
            <p:cNvSpPr>
              <a:spLocks noChangeArrowheads="1"/>
            </p:cNvSpPr>
            <p:nvPr/>
          </p:nvSpPr>
          <p:spPr bwMode="auto">
            <a:xfrm>
              <a:off x="3051" y="859"/>
              <a:ext cx="397" cy="183"/>
            </a:xfrm>
            <a:prstGeom prst="ellipse">
              <a:avLst/>
            </a:prstGeom>
            <a:solidFill>
              <a:srgbClr val="3366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252"/>
            <p:cNvSpPr>
              <a:spLocks/>
            </p:cNvSpPr>
            <p:nvPr/>
          </p:nvSpPr>
          <p:spPr bwMode="auto">
            <a:xfrm>
              <a:off x="3065" y="900"/>
              <a:ext cx="159" cy="90"/>
            </a:xfrm>
            <a:custGeom>
              <a:avLst/>
              <a:gdLst>
                <a:gd name="T0" fmla="*/ 8 w 328"/>
                <a:gd name="T1" fmla="*/ 48 h 176"/>
                <a:gd name="T2" fmla="*/ 208 w 328"/>
                <a:gd name="T3" fmla="*/ 48 h 176"/>
                <a:gd name="T4" fmla="*/ 216 w 328"/>
                <a:gd name="T5" fmla="*/ 0 h 176"/>
                <a:gd name="T6" fmla="*/ 327 w 328"/>
                <a:gd name="T7" fmla="*/ 88 h 176"/>
                <a:gd name="T8" fmla="*/ 192 w 328"/>
                <a:gd name="T9" fmla="*/ 175 h 176"/>
                <a:gd name="T10" fmla="*/ 192 w 328"/>
                <a:gd name="T11" fmla="*/ 135 h 176"/>
                <a:gd name="T12" fmla="*/ 0 w 328"/>
                <a:gd name="T13" fmla="*/ 135 h 176"/>
                <a:gd name="T14" fmla="*/ 0 w 328"/>
                <a:gd name="T15" fmla="*/ 88 h 176"/>
                <a:gd name="T16" fmla="*/ 8 w 328"/>
                <a:gd name="T17" fmla="*/ 48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8" h="176">
                  <a:moveTo>
                    <a:pt x="8" y="48"/>
                  </a:moveTo>
                  <a:lnTo>
                    <a:pt x="208" y="48"/>
                  </a:lnTo>
                  <a:lnTo>
                    <a:pt x="216" y="0"/>
                  </a:lnTo>
                  <a:lnTo>
                    <a:pt x="327" y="88"/>
                  </a:lnTo>
                  <a:lnTo>
                    <a:pt x="192" y="175"/>
                  </a:lnTo>
                  <a:lnTo>
                    <a:pt x="192" y="135"/>
                  </a:lnTo>
                  <a:lnTo>
                    <a:pt x="0" y="135"/>
                  </a:lnTo>
                  <a:lnTo>
                    <a:pt x="0" y="88"/>
                  </a:lnTo>
                  <a:lnTo>
                    <a:pt x="8" y="48"/>
                  </a:lnTo>
                </a:path>
              </a:pathLst>
            </a:custGeom>
            <a:solidFill>
              <a:srgbClr val="FFFFFF"/>
            </a:solidFill>
            <a:ln w="6350" cap="rnd" cmpd="sng">
              <a:solidFill>
                <a:schemeClr val="bg2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253"/>
            <p:cNvSpPr>
              <a:spLocks/>
            </p:cNvSpPr>
            <p:nvPr/>
          </p:nvSpPr>
          <p:spPr bwMode="auto">
            <a:xfrm>
              <a:off x="3270" y="903"/>
              <a:ext cx="171" cy="90"/>
            </a:xfrm>
            <a:custGeom>
              <a:avLst/>
              <a:gdLst>
                <a:gd name="T0" fmla="*/ 312 w 328"/>
                <a:gd name="T1" fmla="*/ 48 h 176"/>
                <a:gd name="T2" fmla="*/ 120 w 328"/>
                <a:gd name="T3" fmla="*/ 48 h 176"/>
                <a:gd name="T4" fmla="*/ 112 w 328"/>
                <a:gd name="T5" fmla="*/ 0 h 176"/>
                <a:gd name="T6" fmla="*/ 0 w 328"/>
                <a:gd name="T7" fmla="*/ 88 h 176"/>
                <a:gd name="T8" fmla="*/ 136 w 328"/>
                <a:gd name="T9" fmla="*/ 175 h 176"/>
                <a:gd name="T10" fmla="*/ 128 w 328"/>
                <a:gd name="T11" fmla="*/ 127 h 176"/>
                <a:gd name="T12" fmla="*/ 327 w 328"/>
                <a:gd name="T13" fmla="*/ 127 h 176"/>
                <a:gd name="T14" fmla="*/ 312 w 328"/>
                <a:gd name="T15" fmla="*/ 40 h 176"/>
                <a:gd name="T16" fmla="*/ 312 w 328"/>
                <a:gd name="T17" fmla="*/ 48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8" h="176">
                  <a:moveTo>
                    <a:pt x="312" y="48"/>
                  </a:moveTo>
                  <a:lnTo>
                    <a:pt x="120" y="48"/>
                  </a:lnTo>
                  <a:lnTo>
                    <a:pt x="112" y="0"/>
                  </a:lnTo>
                  <a:lnTo>
                    <a:pt x="0" y="88"/>
                  </a:lnTo>
                  <a:lnTo>
                    <a:pt x="136" y="175"/>
                  </a:lnTo>
                  <a:lnTo>
                    <a:pt x="128" y="127"/>
                  </a:lnTo>
                  <a:lnTo>
                    <a:pt x="327" y="127"/>
                  </a:lnTo>
                  <a:lnTo>
                    <a:pt x="312" y="40"/>
                  </a:lnTo>
                  <a:lnTo>
                    <a:pt x="312" y="48"/>
                  </a:lnTo>
                </a:path>
              </a:pathLst>
            </a:custGeom>
            <a:solidFill>
              <a:srgbClr val="FFFFFF"/>
            </a:solidFill>
            <a:ln w="6350" cap="rnd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54"/>
            <p:cNvSpPr>
              <a:spLocks/>
            </p:cNvSpPr>
            <p:nvPr/>
          </p:nvSpPr>
          <p:spPr bwMode="auto">
            <a:xfrm>
              <a:off x="3191" y="961"/>
              <a:ext cx="121" cy="74"/>
            </a:xfrm>
            <a:custGeom>
              <a:avLst/>
              <a:gdLst>
                <a:gd name="T0" fmla="*/ 80 w 233"/>
                <a:gd name="T1" fmla="*/ 0 h 145"/>
                <a:gd name="T2" fmla="*/ 80 w 233"/>
                <a:gd name="T3" fmla="*/ 72 h 145"/>
                <a:gd name="T4" fmla="*/ 0 w 233"/>
                <a:gd name="T5" fmla="*/ 72 h 145"/>
                <a:gd name="T6" fmla="*/ 112 w 233"/>
                <a:gd name="T7" fmla="*/ 144 h 145"/>
                <a:gd name="T8" fmla="*/ 232 w 233"/>
                <a:gd name="T9" fmla="*/ 72 h 145"/>
                <a:gd name="T10" fmla="*/ 152 w 233"/>
                <a:gd name="T11" fmla="*/ 72 h 145"/>
                <a:gd name="T12" fmla="*/ 152 w 233"/>
                <a:gd name="T13" fmla="*/ 0 h 145"/>
                <a:gd name="T14" fmla="*/ 120 w 233"/>
                <a:gd name="T15" fmla="*/ 0 h 145"/>
                <a:gd name="T16" fmla="*/ 80 w 233"/>
                <a:gd name="T17" fmla="*/ 0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3" h="145">
                  <a:moveTo>
                    <a:pt x="80" y="0"/>
                  </a:moveTo>
                  <a:lnTo>
                    <a:pt x="80" y="72"/>
                  </a:lnTo>
                  <a:lnTo>
                    <a:pt x="0" y="72"/>
                  </a:lnTo>
                  <a:lnTo>
                    <a:pt x="112" y="144"/>
                  </a:lnTo>
                  <a:lnTo>
                    <a:pt x="232" y="72"/>
                  </a:lnTo>
                  <a:lnTo>
                    <a:pt x="152" y="72"/>
                  </a:lnTo>
                  <a:lnTo>
                    <a:pt x="152" y="0"/>
                  </a:lnTo>
                  <a:lnTo>
                    <a:pt x="120" y="0"/>
                  </a:lnTo>
                  <a:lnTo>
                    <a:pt x="80" y="0"/>
                  </a:lnTo>
                </a:path>
              </a:pathLst>
            </a:custGeom>
            <a:solidFill>
              <a:srgbClr val="FFFFFF"/>
            </a:solidFill>
            <a:ln w="6350" cap="rnd" cmpd="sng">
              <a:solidFill>
                <a:schemeClr val="bg2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55"/>
            <p:cNvSpPr>
              <a:spLocks/>
            </p:cNvSpPr>
            <p:nvPr/>
          </p:nvSpPr>
          <p:spPr bwMode="auto">
            <a:xfrm>
              <a:off x="3191" y="862"/>
              <a:ext cx="121" cy="78"/>
            </a:xfrm>
            <a:custGeom>
              <a:avLst/>
              <a:gdLst>
                <a:gd name="T0" fmla="*/ 152 w 233"/>
                <a:gd name="T1" fmla="*/ 152 h 153"/>
                <a:gd name="T2" fmla="*/ 152 w 233"/>
                <a:gd name="T3" fmla="*/ 72 h 153"/>
                <a:gd name="T4" fmla="*/ 232 w 233"/>
                <a:gd name="T5" fmla="*/ 72 h 153"/>
                <a:gd name="T6" fmla="*/ 112 w 233"/>
                <a:gd name="T7" fmla="*/ 0 h 153"/>
                <a:gd name="T8" fmla="*/ 0 w 233"/>
                <a:gd name="T9" fmla="*/ 72 h 153"/>
                <a:gd name="T10" fmla="*/ 72 w 233"/>
                <a:gd name="T11" fmla="*/ 72 h 153"/>
                <a:gd name="T12" fmla="*/ 72 w 233"/>
                <a:gd name="T13" fmla="*/ 152 h 153"/>
                <a:gd name="T14" fmla="*/ 112 w 233"/>
                <a:gd name="T15" fmla="*/ 152 h 153"/>
                <a:gd name="T16" fmla="*/ 152 w 233"/>
                <a:gd name="T17" fmla="*/ 152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3" h="153">
                  <a:moveTo>
                    <a:pt x="152" y="152"/>
                  </a:moveTo>
                  <a:lnTo>
                    <a:pt x="152" y="72"/>
                  </a:lnTo>
                  <a:lnTo>
                    <a:pt x="232" y="72"/>
                  </a:lnTo>
                  <a:lnTo>
                    <a:pt x="112" y="0"/>
                  </a:lnTo>
                  <a:lnTo>
                    <a:pt x="0" y="72"/>
                  </a:lnTo>
                  <a:lnTo>
                    <a:pt x="72" y="72"/>
                  </a:lnTo>
                  <a:lnTo>
                    <a:pt x="72" y="152"/>
                  </a:lnTo>
                  <a:lnTo>
                    <a:pt x="112" y="152"/>
                  </a:lnTo>
                  <a:lnTo>
                    <a:pt x="152" y="152"/>
                  </a:lnTo>
                </a:path>
              </a:pathLst>
            </a:custGeom>
            <a:solidFill>
              <a:srgbClr val="FFFFFF"/>
            </a:solidFill>
            <a:ln w="6350" cap="rnd" cmpd="sng">
              <a:solidFill>
                <a:schemeClr val="bg2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256"/>
            <p:cNvSpPr>
              <a:spLocks noChangeShapeType="1"/>
            </p:cNvSpPr>
            <p:nvPr/>
          </p:nvSpPr>
          <p:spPr bwMode="auto">
            <a:xfrm>
              <a:off x="3050" y="948"/>
              <a:ext cx="0" cy="71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257"/>
            <p:cNvSpPr>
              <a:spLocks noChangeShapeType="1"/>
            </p:cNvSpPr>
            <p:nvPr/>
          </p:nvSpPr>
          <p:spPr bwMode="auto">
            <a:xfrm>
              <a:off x="3450" y="951"/>
              <a:ext cx="0" cy="71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" name="Cube 15"/>
          <p:cNvSpPr/>
          <p:nvPr/>
        </p:nvSpPr>
        <p:spPr>
          <a:xfrm>
            <a:off x="3634134" y="6154711"/>
            <a:ext cx="330607" cy="319178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urved Left Arrow 19"/>
          <p:cNvSpPr/>
          <p:nvPr/>
        </p:nvSpPr>
        <p:spPr>
          <a:xfrm>
            <a:off x="4079631" y="5619884"/>
            <a:ext cx="378069" cy="766642"/>
          </a:xfrm>
          <a:prstGeom prst="curvedLeftArrow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0859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IPv6 </a:t>
            </a:r>
            <a:r>
              <a:rPr lang="en-US" dirty="0" smtClean="0"/>
              <a:t>Source Fragmentation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346" y="1600200"/>
            <a:ext cx="5767307" cy="4525963"/>
          </a:xfrm>
        </p:spPr>
      </p:pic>
      <p:sp>
        <p:nvSpPr>
          <p:cNvPr id="3" name="Freeform 2"/>
          <p:cNvSpPr/>
          <p:nvPr/>
        </p:nvSpPr>
        <p:spPr>
          <a:xfrm>
            <a:off x="998132" y="4578708"/>
            <a:ext cx="6604468" cy="1916983"/>
          </a:xfrm>
          <a:custGeom>
            <a:avLst/>
            <a:gdLst>
              <a:gd name="connsiteX0" fmla="*/ 4669423 w 6604468"/>
              <a:gd name="connsiteY0" fmla="*/ 1916983 h 1916983"/>
              <a:gd name="connsiteX1" fmla="*/ 6472343 w 6604468"/>
              <a:gd name="connsiteY1" fmla="*/ 1425277 h 1916983"/>
              <a:gd name="connsiteX2" fmla="*/ 6049649 w 6604468"/>
              <a:gd name="connsiteY2" fmla="*/ 372854 h 1916983"/>
              <a:gd name="connsiteX3" fmla="*/ 2728479 w 6604468"/>
              <a:gd name="connsiteY3" fmla="*/ 19171 h 1916983"/>
              <a:gd name="connsiteX4" fmla="*/ 157808 w 6604468"/>
              <a:gd name="connsiteY4" fmla="*/ 200326 h 1916983"/>
              <a:gd name="connsiteX5" fmla="*/ 684019 w 6604468"/>
              <a:gd name="connsiteY5" fmla="*/ 1459783 h 1916983"/>
              <a:gd name="connsiteX6" fmla="*/ 3996562 w 6604468"/>
              <a:gd name="connsiteY6" fmla="*/ 1692696 h 1916983"/>
              <a:gd name="connsiteX7" fmla="*/ 5048985 w 6604468"/>
              <a:gd name="connsiteY7" fmla="*/ 1537420 h 191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04468" h="1916983">
                <a:moveTo>
                  <a:pt x="4669423" y="1916983"/>
                </a:moveTo>
                <a:cubicBezTo>
                  <a:pt x="5455864" y="1799807"/>
                  <a:pt x="6242305" y="1682632"/>
                  <a:pt x="6472343" y="1425277"/>
                </a:cubicBezTo>
                <a:cubicBezTo>
                  <a:pt x="6702381" y="1167922"/>
                  <a:pt x="6673626" y="607205"/>
                  <a:pt x="6049649" y="372854"/>
                </a:cubicBezTo>
                <a:cubicBezTo>
                  <a:pt x="5425672" y="138503"/>
                  <a:pt x="3710452" y="47926"/>
                  <a:pt x="2728479" y="19171"/>
                </a:cubicBezTo>
                <a:cubicBezTo>
                  <a:pt x="1746506" y="-9584"/>
                  <a:pt x="498551" y="-39776"/>
                  <a:pt x="157808" y="200326"/>
                </a:cubicBezTo>
                <a:cubicBezTo>
                  <a:pt x="-182935" y="440428"/>
                  <a:pt x="44227" y="1211055"/>
                  <a:pt x="684019" y="1459783"/>
                </a:cubicBezTo>
                <a:cubicBezTo>
                  <a:pt x="1323811" y="1708511"/>
                  <a:pt x="3269068" y="1679756"/>
                  <a:pt x="3996562" y="1692696"/>
                </a:cubicBezTo>
                <a:cubicBezTo>
                  <a:pt x="4724056" y="1705636"/>
                  <a:pt x="4886520" y="1621528"/>
                  <a:pt x="5048985" y="1537420"/>
                </a:cubicBezTo>
              </a:path>
            </a:pathLst>
          </a:cu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460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changed? </a:t>
            </a:r>
            <a:r>
              <a:rPr lang="en-US" dirty="0" err="1" smtClean="0"/>
              <a:t>Whats</a:t>
            </a:r>
            <a:r>
              <a:rPr lang="en-US" dirty="0" smtClean="0"/>
              <a:t> the same?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protocols may fragment a packet at the source</a:t>
            </a:r>
          </a:p>
          <a:p>
            <a:r>
              <a:rPr lang="en-US" dirty="0" smtClean="0"/>
              <a:t>Both protocols support a Packet Too Big signal from the interior of the network to the source</a:t>
            </a:r>
          </a:p>
          <a:p>
            <a:r>
              <a:rPr lang="en-US" dirty="0" smtClean="0"/>
              <a:t>Only IPv4 routers may generate fragments on-the-fly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971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does “Packet Too Big” mean anyway?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4354" y="1987062"/>
            <a:ext cx="7262446" cy="4139101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AhnbergHand" charset="0"/>
                <a:ea typeface="AhnbergHand" charset="0"/>
                <a:cs typeface="AhnbergHand" charset="0"/>
              </a:rPr>
              <a:t>errrrr</a:t>
            </a:r>
            <a:endParaRPr lang="en-US" dirty="0"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712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</a:t>
            </a:r>
            <a:r>
              <a:rPr lang="uk-UA" dirty="0" smtClean="0"/>
              <a:t>’</a:t>
            </a:r>
            <a:r>
              <a:rPr lang="en-US" dirty="0" smtClean="0"/>
              <a:t>s a Layering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Fragmentation was seen as an IP level problem</a:t>
            </a:r>
          </a:p>
          <a:p>
            <a:pPr lvl="1"/>
            <a:r>
              <a:rPr lang="en-US" dirty="0" smtClean="0"/>
              <a:t>It was meant to be agnostic with respect to the upper level (transport) protocol</a:t>
            </a:r>
          </a:p>
          <a:p>
            <a:r>
              <a:rPr lang="en-US" dirty="0" smtClean="0"/>
              <a:t>But we don</a:t>
            </a:r>
            <a:r>
              <a:rPr lang="uk-UA" dirty="0" smtClean="0"/>
              <a:t>’</a:t>
            </a:r>
            <a:r>
              <a:rPr lang="en-US" dirty="0" smtClean="0"/>
              <a:t>t treat it like that</a:t>
            </a:r>
          </a:p>
          <a:p>
            <a:pPr lvl="1"/>
            <a:r>
              <a:rPr lang="en-US" dirty="0" smtClean="0"/>
              <a:t>And we expect different transport protocols to react to fragmentation notification in different ways</a:t>
            </a:r>
          </a:p>
        </p:txBody>
      </p:sp>
    </p:spTree>
    <p:extLst>
      <p:ext uri="{BB962C8B-B14F-4D97-AF65-F5344CB8AC3E}">
        <p14:creationId xmlns:p14="http://schemas.microsoft.com/office/powerpoint/2010/main" val="4047168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does “Packet Too Big” mean anyway?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For </a:t>
            </a:r>
            <a:r>
              <a:rPr lang="en-US" b="1" u="sng" dirty="0" smtClean="0"/>
              <a:t>TCP</a:t>
            </a:r>
            <a:r>
              <a:rPr lang="en-US" dirty="0" smtClean="0"/>
              <a:t> it means that the active session  referred to in the ICMP payload* should drop its session MSS to match the MTU </a:t>
            </a:r>
            <a:r>
              <a:rPr lang="en-US" dirty="0" smtClean="0"/>
              <a:t>**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i.e. you should never see IPv6 fragments in TCP!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914400" lvl="2" indent="0">
              <a:buNone/>
            </a:pPr>
            <a:r>
              <a:rPr lang="en-US" sz="1200" dirty="0" smtClean="0"/>
              <a:t>* IPv4: assuming that the payload contains the original IP header</a:t>
            </a:r>
          </a:p>
          <a:p>
            <a:pPr marL="914400" lvl="2" indent="0">
              <a:buNone/>
            </a:pPr>
            <a:r>
              <a:rPr lang="en-US" sz="1200" dirty="0" smtClean="0"/>
              <a:t>** assuming that the ICMP is genuine</a:t>
            </a:r>
          </a:p>
          <a:p>
            <a:pPr marL="45720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72915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AU" dirty="0" smtClean="0"/>
              <a:t>Before Packets</a:t>
            </a:r>
            <a:r>
              <a:rPr lang="is-IS" dirty="0" smtClean="0"/>
              <a:t>…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62513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AU" dirty="0" smtClean="0"/>
              <a:t>Digitised telephone networks switched </a:t>
            </a:r>
            <a:r>
              <a:rPr lang="en-AU" sz="4400" b="1" dirty="0" smtClean="0"/>
              <a:t>time</a:t>
            </a:r>
          </a:p>
          <a:p>
            <a:pPr lvl="1"/>
            <a:r>
              <a:rPr lang="en-AU" dirty="0" smtClean="0"/>
              <a:t>Each active network transaction was a 56K constant bit rate data stream</a:t>
            </a:r>
          </a:p>
          <a:p>
            <a:pPr lvl="1"/>
            <a:r>
              <a:rPr lang="en-AU" dirty="0" smtClean="0"/>
              <a:t>Each stream was divided into 8,000 7 bit samples per second</a:t>
            </a:r>
          </a:p>
          <a:p>
            <a:pPr lvl="1"/>
            <a:r>
              <a:rPr lang="en-AU" dirty="0" smtClean="0"/>
              <a:t>Each 7 bit sample was aggregated with other samples and packed into frames</a:t>
            </a:r>
          </a:p>
          <a:p>
            <a:pPr lvl="1"/>
            <a:r>
              <a:rPr lang="en-AU" dirty="0" smtClean="0"/>
              <a:t>Each frame was switched at 8K frames per second</a:t>
            </a:r>
          </a:p>
          <a:p>
            <a:pPr marL="457200" lvl="1" indent="0">
              <a:buNone/>
            </a:pPr>
            <a:r>
              <a:rPr lang="en-AU" dirty="0" smtClean="0"/>
              <a:t>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983051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does “Packet Too Big” mean anyway?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/>
            <a:r>
              <a:rPr lang="en-US" dirty="0" smtClean="0"/>
              <a:t>For </a:t>
            </a:r>
            <a:r>
              <a:rPr lang="en-US" b="1" u="sng" dirty="0" smtClean="0"/>
              <a:t>UDP</a:t>
            </a:r>
            <a:r>
              <a:rPr lang="en-US" dirty="0" smtClean="0"/>
              <a:t> its not clear:</a:t>
            </a:r>
          </a:p>
          <a:p>
            <a:pPr marL="857250" lvl="1"/>
            <a:r>
              <a:rPr lang="en-US" dirty="0" smtClean="0"/>
              <a:t>The offending packet has gone away!</a:t>
            </a:r>
          </a:p>
          <a:p>
            <a:pPr marL="857250" lvl="1"/>
            <a:r>
              <a:rPr lang="en-US" dirty="0" smtClean="0"/>
              <a:t>Some IP implementations appear to ignore it</a:t>
            </a:r>
          </a:p>
          <a:p>
            <a:pPr marL="857250" lvl="1"/>
            <a:r>
              <a:rPr lang="en-US" dirty="0" smtClean="0"/>
              <a:t>Others add a host entry to the local IP Forwarding table that records the MTU</a:t>
            </a:r>
            <a:endParaRPr lang="en-US" dirty="0"/>
          </a:p>
          <a:p>
            <a:pPr marL="914400" lvl="2" indent="0"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41907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ICMP is readily spoofed</a:t>
            </a:r>
          </a:p>
          <a:p>
            <a:pPr lvl="1"/>
            <a:r>
              <a:rPr lang="en-US" dirty="0" smtClean="0"/>
              <a:t>An attacker may send a fragment stream with a maximum fragment offset value causing a potential memory starvation issue on the destination</a:t>
            </a:r>
          </a:p>
          <a:p>
            <a:pPr lvl="1"/>
            <a:r>
              <a:rPr lang="en-US" dirty="0" smtClean="0"/>
              <a:t>A  attacker may send partially overlapping fragments</a:t>
            </a:r>
          </a:p>
          <a:p>
            <a:pPr lvl="1"/>
            <a:r>
              <a:rPr lang="en-US" dirty="0" smtClean="0"/>
              <a:t>An attacker may spoof ICMP PTB messages with very low MTU values</a:t>
            </a:r>
          </a:p>
          <a:p>
            <a:pPr lvl="1"/>
            <a:r>
              <a:rPr lang="en-US" dirty="0"/>
              <a:t>An attacker may spoof </a:t>
            </a:r>
            <a:r>
              <a:rPr lang="en-US" dirty="0" smtClean="0"/>
              <a:t>a stream of ICMP </a:t>
            </a:r>
            <a:r>
              <a:rPr lang="en-US" dirty="0"/>
              <a:t>PTB messages with </a:t>
            </a:r>
            <a:r>
              <a:rPr lang="en-US" dirty="0" smtClean="0"/>
              <a:t>random IPv6 source addresses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2623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Therefore ICMP </a:t>
            </a:r>
            <a:r>
              <a:rPr lang="en-US" dirty="0" smtClean="0"/>
              <a:t>is widely filtered</a:t>
            </a:r>
          </a:p>
          <a:p>
            <a:pPr lvl="1"/>
            <a:r>
              <a:rPr lang="en-US" dirty="0" smtClean="0"/>
              <a:t>leading to black holes in TCP sessions</a:t>
            </a:r>
          </a:p>
          <a:p>
            <a:pPr lvl="2"/>
            <a:r>
              <a:rPr lang="en-US" dirty="0" smtClean="0"/>
              <a:t>GET is a small HTTP packet</a:t>
            </a:r>
          </a:p>
          <a:p>
            <a:pPr lvl="2"/>
            <a:r>
              <a:rPr lang="en-US" dirty="0" smtClean="0"/>
              <a:t>The response can be arbitrarily large, and if there is a path MTU mismatch the response can wedge</a:t>
            </a:r>
          </a:p>
          <a:p>
            <a:pPr lvl="1"/>
            <a:endParaRPr lang="en-US" dirty="0" smtClean="0"/>
          </a:p>
        </p:txBody>
      </p:sp>
      <p:sp>
        <p:nvSpPr>
          <p:cNvPr id="4" name="Cube 3"/>
          <p:cNvSpPr/>
          <p:nvPr/>
        </p:nvSpPr>
        <p:spPr>
          <a:xfrm>
            <a:off x="2033934" y="4211611"/>
            <a:ext cx="330607" cy="319178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461846" y="4545623"/>
            <a:ext cx="4211516" cy="1143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ube 5"/>
          <p:cNvSpPr/>
          <p:nvPr/>
        </p:nvSpPr>
        <p:spPr>
          <a:xfrm>
            <a:off x="4768342" y="4914276"/>
            <a:ext cx="1905020" cy="319178"/>
          </a:xfrm>
          <a:prstGeom prst="cube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258"/>
          <p:cNvGrpSpPr>
            <a:grpSpLocks/>
          </p:cNvGrpSpPr>
          <p:nvPr/>
        </p:nvGrpSpPr>
        <p:grpSpPr bwMode="auto">
          <a:xfrm>
            <a:off x="3719148" y="5233454"/>
            <a:ext cx="635000" cy="407987"/>
            <a:chOff x="3050" y="859"/>
            <a:chExt cx="400" cy="257"/>
          </a:xfrm>
        </p:grpSpPr>
        <p:sp>
          <p:nvSpPr>
            <p:cNvPr id="8" name="Oval 249"/>
            <p:cNvSpPr>
              <a:spLocks noChangeArrowheads="1"/>
            </p:cNvSpPr>
            <p:nvPr/>
          </p:nvSpPr>
          <p:spPr bwMode="auto">
            <a:xfrm>
              <a:off x="3051" y="933"/>
              <a:ext cx="397" cy="183"/>
            </a:xfrm>
            <a:prstGeom prst="ellipse">
              <a:avLst/>
            </a:prstGeom>
            <a:gradFill rotWithShape="0">
              <a:gsLst>
                <a:gs pos="0">
                  <a:srgbClr val="89A5FF">
                    <a:gamma/>
                    <a:shade val="46275"/>
                    <a:invGamma/>
                  </a:srgbClr>
                </a:gs>
                <a:gs pos="50000">
                  <a:srgbClr val="89A5FF"/>
                </a:gs>
                <a:gs pos="100000">
                  <a:srgbClr val="89A5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250"/>
            <p:cNvSpPr>
              <a:spLocks noChangeArrowheads="1"/>
            </p:cNvSpPr>
            <p:nvPr/>
          </p:nvSpPr>
          <p:spPr bwMode="auto">
            <a:xfrm>
              <a:off x="3051" y="956"/>
              <a:ext cx="398" cy="70"/>
            </a:xfrm>
            <a:prstGeom prst="rect">
              <a:avLst/>
            </a:prstGeom>
            <a:gradFill rotWithShape="0">
              <a:gsLst>
                <a:gs pos="0">
                  <a:srgbClr val="89A5FF">
                    <a:gamma/>
                    <a:shade val="46275"/>
                    <a:invGamma/>
                  </a:srgbClr>
                </a:gs>
                <a:gs pos="50000">
                  <a:srgbClr val="89A5FF"/>
                </a:gs>
                <a:gs pos="100000">
                  <a:srgbClr val="89A5FF">
                    <a:gamma/>
                    <a:shade val="46275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251"/>
            <p:cNvSpPr>
              <a:spLocks noChangeArrowheads="1"/>
            </p:cNvSpPr>
            <p:nvPr/>
          </p:nvSpPr>
          <p:spPr bwMode="auto">
            <a:xfrm>
              <a:off x="3051" y="859"/>
              <a:ext cx="397" cy="183"/>
            </a:xfrm>
            <a:prstGeom prst="ellipse">
              <a:avLst/>
            </a:prstGeom>
            <a:solidFill>
              <a:srgbClr val="3366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252"/>
            <p:cNvSpPr>
              <a:spLocks/>
            </p:cNvSpPr>
            <p:nvPr/>
          </p:nvSpPr>
          <p:spPr bwMode="auto">
            <a:xfrm>
              <a:off x="3065" y="900"/>
              <a:ext cx="159" cy="90"/>
            </a:xfrm>
            <a:custGeom>
              <a:avLst/>
              <a:gdLst>
                <a:gd name="T0" fmla="*/ 8 w 328"/>
                <a:gd name="T1" fmla="*/ 48 h 176"/>
                <a:gd name="T2" fmla="*/ 208 w 328"/>
                <a:gd name="T3" fmla="*/ 48 h 176"/>
                <a:gd name="T4" fmla="*/ 216 w 328"/>
                <a:gd name="T5" fmla="*/ 0 h 176"/>
                <a:gd name="T6" fmla="*/ 327 w 328"/>
                <a:gd name="T7" fmla="*/ 88 h 176"/>
                <a:gd name="T8" fmla="*/ 192 w 328"/>
                <a:gd name="T9" fmla="*/ 175 h 176"/>
                <a:gd name="T10" fmla="*/ 192 w 328"/>
                <a:gd name="T11" fmla="*/ 135 h 176"/>
                <a:gd name="T12" fmla="*/ 0 w 328"/>
                <a:gd name="T13" fmla="*/ 135 h 176"/>
                <a:gd name="T14" fmla="*/ 0 w 328"/>
                <a:gd name="T15" fmla="*/ 88 h 176"/>
                <a:gd name="T16" fmla="*/ 8 w 328"/>
                <a:gd name="T17" fmla="*/ 48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8" h="176">
                  <a:moveTo>
                    <a:pt x="8" y="48"/>
                  </a:moveTo>
                  <a:lnTo>
                    <a:pt x="208" y="48"/>
                  </a:lnTo>
                  <a:lnTo>
                    <a:pt x="216" y="0"/>
                  </a:lnTo>
                  <a:lnTo>
                    <a:pt x="327" y="88"/>
                  </a:lnTo>
                  <a:lnTo>
                    <a:pt x="192" y="175"/>
                  </a:lnTo>
                  <a:lnTo>
                    <a:pt x="192" y="135"/>
                  </a:lnTo>
                  <a:lnTo>
                    <a:pt x="0" y="135"/>
                  </a:lnTo>
                  <a:lnTo>
                    <a:pt x="0" y="88"/>
                  </a:lnTo>
                  <a:lnTo>
                    <a:pt x="8" y="48"/>
                  </a:lnTo>
                </a:path>
              </a:pathLst>
            </a:custGeom>
            <a:solidFill>
              <a:srgbClr val="FFFFFF"/>
            </a:solidFill>
            <a:ln w="6350" cap="rnd" cmpd="sng">
              <a:solidFill>
                <a:schemeClr val="bg2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53"/>
            <p:cNvSpPr>
              <a:spLocks/>
            </p:cNvSpPr>
            <p:nvPr/>
          </p:nvSpPr>
          <p:spPr bwMode="auto">
            <a:xfrm>
              <a:off x="3270" y="903"/>
              <a:ext cx="171" cy="90"/>
            </a:xfrm>
            <a:custGeom>
              <a:avLst/>
              <a:gdLst>
                <a:gd name="T0" fmla="*/ 312 w 328"/>
                <a:gd name="T1" fmla="*/ 48 h 176"/>
                <a:gd name="T2" fmla="*/ 120 w 328"/>
                <a:gd name="T3" fmla="*/ 48 h 176"/>
                <a:gd name="T4" fmla="*/ 112 w 328"/>
                <a:gd name="T5" fmla="*/ 0 h 176"/>
                <a:gd name="T6" fmla="*/ 0 w 328"/>
                <a:gd name="T7" fmla="*/ 88 h 176"/>
                <a:gd name="T8" fmla="*/ 136 w 328"/>
                <a:gd name="T9" fmla="*/ 175 h 176"/>
                <a:gd name="T10" fmla="*/ 128 w 328"/>
                <a:gd name="T11" fmla="*/ 127 h 176"/>
                <a:gd name="T12" fmla="*/ 327 w 328"/>
                <a:gd name="T13" fmla="*/ 127 h 176"/>
                <a:gd name="T14" fmla="*/ 312 w 328"/>
                <a:gd name="T15" fmla="*/ 40 h 176"/>
                <a:gd name="T16" fmla="*/ 312 w 328"/>
                <a:gd name="T17" fmla="*/ 48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8" h="176">
                  <a:moveTo>
                    <a:pt x="312" y="48"/>
                  </a:moveTo>
                  <a:lnTo>
                    <a:pt x="120" y="48"/>
                  </a:lnTo>
                  <a:lnTo>
                    <a:pt x="112" y="0"/>
                  </a:lnTo>
                  <a:lnTo>
                    <a:pt x="0" y="88"/>
                  </a:lnTo>
                  <a:lnTo>
                    <a:pt x="136" y="175"/>
                  </a:lnTo>
                  <a:lnTo>
                    <a:pt x="128" y="127"/>
                  </a:lnTo>
                  <a:lnTo>
                    <a:pt x="327" y="127"/>
                  </a:lnTo>
                  <a:lnTo>
                    <a:pt x="312" y="40"/>
                  </a:lnTo>
                  <a:lnTo>
                    <a:pt x="312" y="48"/>
                  </a:lnTo>
                </a:path>
              </a:pathLst>
            </a:custGeom>
            <a:solidFill>
              <a:srgbClr val="FFFFFF"/>
            </a:solidFill>
            <a:ln w="6350" cap="rnd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54"/>
            <p:cNvSpPr>
              <a:spLocks/>
            </p:cNvSpPr>
            <p:nvPr/>
          </p:nvSpPr>
          <p:spPr bwMode="auto">
            <a:xfrm>
              <a:off x="3191" y="961"/>
              <a:ext cx="121" cy="74"/>
            </a:xfrm>
            <a:custGeom>
              <a:avLst/>
              <a:gdLst>
                <a:gd name="T0" fmla="*/ 80 w 233"/>
                <a:gd name="T1" fmla="*/ 0 h 145"/>
                <a:gd name="T2" fmla="*/ 80 w 233"/>
                <a:gd name="T3" fmla="*/ 72 h 145"/>
                <a:gd name="T4" fmla="*/ 0 w 233"/>
                <a:gd name="T5" fmla="*/ 72 h 145"/>
                <a:gd name="T6" fmla="*/ 112 w 233"/>
                <a:gd name="T7" fmla="*/ 144 h 145"/>
                <a:gd name="T8" fmla="*/ 232 w 233"/>
                <a:gd name="T9" fmla="*/ 72 h 145"/>
                <a:gd name="T10" fmla="*/ 152 w 233"/>
                <a:gd name="T11" fmla="*/ 72 h 145"/>
                <a:gd name="T12" fmla="*/ 152 w 233"/>
                <a:gd name="T13" fmla="*/ 0 h 145"/>
                <a:gd name="T14" fmla="*/ 120 w 233"/>
                <a:gd name="T15" fmla="*/ 0 h 145"/>
                <a:gd name="T16" fmla="*/ 80 w 233"/>
                <a:gd name="T17" fmla="*/ 0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3" h="145">
                  <a:moveTo>
                    <a:pt x="80" y="0"/>
                  </a:moveTo>
                  <a:lnTo>
                    <a:pt x="80" y="72"/>
                  </a:lnTo>
                  <a:lnTo>
                    <a:pt x="0" y="72"/>
                  </a:lnTo>
                  <a:lnTo>
                    <a:pt x="112" y="144"/>
                  </a:lnTo>
                  <a:lnTo>
                    <a:pt x="232" y="72"/>
                  </a:lnTo>
                  <a:lnTo>
                    <a:pt x="152" y="72"/>
                  </a:lnTo>
                  <a:lnTo>
                    <a:pt x="152" y="0"/>
                  </a:lnTo>
                  <a:lnTo>
                    <a:pt x="120" y="0"/>
                  </a:lnTo>
                  <a:lnTo>
                    <a:pt x="80" y="0"/>
                  </a:lnTo>
                </a:path>
              </a:pathLst>
            </a:custGeom>
            <a:solidFill>
              <a:srgbClr val="FFFFFF"/>
            </a:solidFill>
            <a:ln w="6350" cap="rnd" cmpd="sng">
              <a:solidFill>
                <a:schemeClr val="bg2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255"/>
            <p:cNvSpPr>
              <a:spLocks/>
            </p:cNvSpPr>
            <p:nvPr/>
          </p:nvSpPr>
          <p:spPr bwMode="auto">
            <a:xfrm>
              <a:off x="3191" y="862"/>
              <a:ext cx="121" cy="78"/>
            </a:xfrm>
            <a:custGeom>
              <a:avLst/>
              <a:gdLst>
                <a:gd name="T0" fmla="*/ 152 w 233"/>
                <a:gd name="T1" fmla="*/ 152 h 153"/>
                <a:gd name="T2" fmla="*/ 152 w 233"/>
                <a:gd name="T3" fmla="*/ 72 h 153"/>
                <a:gd name="T4" fmla="*/ 232 w 233"/>
                <a:gd name="T5" fmla="*/ 72 h 153"/>
                <a:gd name="T6" fmla="*/ 112 w 233"/>
                <a:gd name="T7" fmla="*/ 0 h 153"/>
                <a:gd name="T8" fmla="*/ 0 w 233"/>
                <a:gd name="T9" fmla="*/ 72 h 153"/>
                <a:gd name="T10" fmla="*/ 72 w 233"/>
                <a:gd name="T11" fmla="*/ 72 h 153"/>
                <a:gd name="T12" fmla="*/ 72 w 233"/>
                <a:gd name="T13" fmla="*/ 152 h 153"/>
                <a:gd name="T14" fmla="*/ 112 w 233"/>
                <a:gd name="T15" fmla="*/ 152 h 153"/>
                <a:gd name="T16" fmla="*/ 152 w 233"/>
                <a:gd name="T17" fmla="*/ 152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3" h="153">
                  <a:moveTo>
                    <a:pt x="152" y="152"/>
                  </a:moveTo>
                  <a:lnTo>
                    <a:pt x="152" y="72"/>
                  </a:lnTo>
                  <a:lnTo>
                    <a:pt x="232" y="72"/>
                  </a:lnTo>
                  <a:lnTo>
                    <a:pt x="112" y="0"/>
                  </a:lnTo>
                  <a:lnTo>
                    <a:pt x="0" y="72"/>
                  </a:lnTo>
                  <a:lnTo>
                    <a:pt x="72" y="72"/>
                  </a:lnTo>
                  <a:lnTo>
                    <a:pt x="72" y="152"/>
                  </a:lnTo>
                  <a:lnTo>
                    <a:pt x="112" y="152"/>
                  </a:lnTo>
                  <a:lnTo>
                    <a:pt x="152" y="152"/>
                  </a:lnTo>
                </a:path>
              </a:pathLst>
            </a:custGeom>
            <a:solidFill>
              <a:srgbClr val="FFFFFF"/>
            </a:solidFill>
            <a:ln w="6350" cap="rnd" cmpd="sng">
              <a:solidFill>
                <a:schemeClr val="bg2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256"/>
            <p:cNvSpPr>
              <a:spLocks noChangeShapeType="1"/>
            </p:cNvSpPr>
            <p:nvPr/>
          </p:nvSpPr>
          <p:spPr bwMode="auto">
            <a:xfrm>
              <a:off x="3050" y="948"/>
              <a:ext cx="0" cy="71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257"/>
            <p:cNvSpPr>
              <a:spLocks noChangeShapeType="1"/>
            </p:cNvSpPr>
            <p:nvPr/>
          </p:nvSpPr>
          <p:spPr bwMode="auto">
            <a:xfrm>
              <a:off x="3450" y="951"/>
              <a:ext cx="0" cy="71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" name="Cube 16"/>
          <p:cNvSpPr/>
          <p:nvPr/>
        </p:nvSpPr>
        <p:spPr>
          <a:xfrm>
            <a:off x="4768342" y="5641441"/>
            <a:ext cx="330607" cy="319178"/>
          </a:xfrm>
          <a:prstGeom prst="cub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urved Right Arrow 17"/>
          <p:cNvSpPr/>
          <p:nvPr/>
        </p:nvSpPr>
        <p:spPr>
          <a:xfrm>
            <a:off x="4403726" y="5073865"/>
            <a:ext cx="273782" cy="808189"/>
          </a:xfrm>
          <a:prstGeom prst="curv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6211176" y="5442820"/>
            <a:ext cx="457200" cy="501162"/>
          </a:xfrm>
          <a:custGeom>
            <a:avLst/>
            <a:gdLst>
              <a:gd name="connsiteX0" fmla="*/ 0 w 457200"/>
              <a:gd name="connsiteY0" fmla="*/ 0 h 501162"/>
              <a:gd name="connsiteX1" fmla="*/ 457200 w 457200"/>
              <a:gd name="connsiteY1" fmla="*/ 501162 h 501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7200" h="501162">
                <a:moveTo>
                  <a:pt x="0" y="0"/>
                </a:moveTo>
                <a:lnTo>
                  <a:pt x="457200" y="501162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6290306" y="5477959"/>
            <a:ext cx="378070" cy="562707"/>
          </a:xfrm>
          <a:custGeom>
            <a:avLst/>
            <a:gdLst>
              <a:gd name="connsiteX0" fmla="*/ 378070 w 378070"/>
              <a:gd name="connsiteY0" fmla="*/ 0 h 562707"/>
              <a:gd name="connsiteX1" fmla="*/ 140677 w 378070"/>
              <a:gd name="connsiteY1" fmla="*/ 342900 h 562707"/>
              <a:gd name="connsiteX2" fmla="*/ 0 w 378070"/>
              <a:gd name="connsiteY2" fmla="*/ 562707 h 562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070" h="562707">
                <a:moveTo>
                  <a:pt x="378070" y="0"/>
                </a:moveTo>
                <a:cubicBezTo>
                  <a:pt x="290879" y="124558"/>
                  <a:pt x="203689" y="249116"/>
                  <a:pt x="140677" y="342900"/>
                </a:cubicBezTo>
                <a:cubicBezTo>
                  <a:pt x="77665" y="436685"/>
                  <a:pt x="0" y="562707"/>
                  <a:pt x="0" y="562707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eft Arrow 20"/>
          <p:cNvSpPr/>
          <p:nvPr/>
        </p:nvSpPr>
        <p:spPr>
          <a:xfrm>
            <a:off x="4677508" y="5298541"/>
            <a:ext cx="1995854" cy="63500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5255307" y="5720569"/>
            <a:ext cx="871713" cy="11787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769278" y="4545623"/>
            <a:ext cx="529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Get</a:t>
            </a:r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338092" y="4589583"/>
            <a:ext cx="1135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Response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0018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Therefore ICMP </a:t>
            </a:r>
            <a:r>
              <a:rPr lang="en-US" dirty="0" smtClean="0"/>
              <a:t>is widely filtered</a:t>
            </a:r>
          </a:p>
          <a:p>
            <a:pPr lvl="1"/>
            <a:r>
              <a:rPr lang="en-US" dirty="0" smtClean="0"/>
              <a:t>Ambiguity in UDP</a:t>
            </a:r>
          </a:p>
          <a:p>
            <a:pPr lvl="2"/>
            <a:r>
              <a:rPr lang="en-US" dirty="0" smtClean="0"/>
              <a:t>Is packet loss due to congestion or MTU mismatch?</a:t>
            </a:r>
          </a:p>
          <a:p>
            <a:pPr lvl="2"/>
            <a:r>
              <a:rPr lang="en-US" dirty="0" smtClean="0"/>
              <a:t>Should I give up, resend or revert to TCP?</a:t>
            </a:r>
          </a:p>
        </p:txBody>
      </p:sp>
    </p:spTree>
    <p:extLst>
      <p:ext uri="{BB962C8B-B14F-4D97-AF65-F5344CB8AC3E}">
        <p14:creationId xmlns:p14="http://schemas.microsoft.com/office/powerpoint/2010/main" val="17517576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Backward </a:t>
            </a:r>
            <a:r>
              <a:rPr lang="en-US" dirty="0" err="1" smtClean="0"/>
              <a:t>signalling</a:t>
            </a:r>
            <a:r>
              <a:rPr lang="en-US" dirty="0" smtClean="0"/>
              <a:t> is unreliable</a:t>
            </a:r>
          </a:p>
          <a:p>
            <a:pPr lvl="1"/>
            <a:r>
              <a:rPr lang="en-US" dirty="0" smtClean="0"/>
              <a:t>In no other part of the IP protocol is it assumed that the source address of an IP packet is reliably reachable by anything other than the addressed destination</a:t>
            </a:r>
          </a:p>
          <a:p>
            <a:pPr lvl="1"/>
            <a:r>
              <a:rPr lang="en-US" dirty="0" smtClean="0"/>
              <a:t>Source addresses are not necessarily “real”</a:t>
            </a:r>
          </a:p>
          <a:p>
            <a:pPr lvl="2"/>
            <a:r>
              <a:rPr lang="en-US" dirty="0" smtClean="0"/>
              <a:t>MPLS</a:t>
            </a:r>
          </a:p>
          <a:p>
            <a:pPr lvl="2"/>
            <a:r>
              <a:rPr lang="en-US" dirty="0" smtClean="0"/>
              <a:t>IP tunnels</a:t>
            </a:r>
          </a:p>
          <a:p>
            <a:pPr lvl="2"/>
            <a:r>
              <a:rPr lang="en-US" dirty="0" smtClean="0"/>
              <a:t>SDN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798570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Who should control packet fragmentation?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Is fragmentation and reassembly an IP-Layer function or a Application Session function?</a:t>
            </a:r>
          </a:p>
          <a:p>
            <a:pPr lvl="1"/>
            <a:r>
              <a:rPr lang="en-US" dirty="0" smtClean="0"/>
              <a:t>i.e. is the DNS use of EDNS0 buffer size options with explicit max MTU </a:t>
            </a:r>
            <a:r>
              <a:rPr lang="en-US" dirty="0" err="1" smtClean="0"/>
              <a:t>signalling</a:t>
            </a:r>
            <a:r>
              <a:rPr lang="en-US" dirty="0" smtClean="0"/>
              <a:t> under application control a better approach than allowing the IP layer to manage this?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0572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e.g. DNS and EDNS0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DNS is the most critical user of UDP</a:t>
            </a:r>
          </a:p>
          <a:p>
            <a:r>
              <a:rPr lang="en-US" dirty="0" smtClean="0"/>
              <a:t>Developments in security protocol evolution has lead to larger DNS responses</a:t>
            </a:r>
          </a:p>
          <a:p>
            <a:r>
              <a:rPr lang="en-US" dirty="0" smtClean="0"/>
              <a:t>DNS took on explicit fragmentation control with EDNS0</a:t>
            </a:r>
          </a:p>
          <a:p>
            <a:pPr lvl="1"/>
            <a:r>
              <a:rPr lang="en-US" dirty="0" smtClean="0"/>
              <a:t>Loss of fragment coherence leads to re-query with lower buffer size, which leads to fallback to TCP </a:t>
            </a:r>
          </a:p>
          <a:p>
            <a:pPr lvl="1"/>
            <a:r>
              <a:rPr lang="en-US" dirty="0" smtClean="0"/>
              <a:t>This is controlled by the DNS application, not the network layer</a:t>
            </a:r>
          </a:p>
        </p:txBody>
      </p:sp>
    </p:spTree>
    <p:extLst>
      <p:ext uri="{BB962C8B-B14F-4D97-AF65-F5344CB8AC3E}">
        <p14:creationId xmlns:p14="http://schemas.microsoft.com/office/powerpoint/2010/main" val="4911238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Option 1</a:t>
            </a:r>
          </a:p>
          <a:p>
            <a:r>
              <a:rPr lang="en-US" dirty="0" smtClean="0"/>
              <a:t>Deprecate Fragmentation?</a:t>
            </a:r>
            <a:endParaRPr lang="en-US" dirty="0" smtClean="0"/>
          </a:p>
          <a:p>
            <a:pPr lvl="1"/>
            <a:r>
              <a:rPr lang="en-US" dirty="0" err="1" smtClean="0"/>
              <a:t>Bonica</a:t>
            </a:r>
            <a:r>
              <a:rPr lang="en-US" dirty="0" smtClean="0"/>
              <a:t> had a draft on this for </a:t>
            </a:r>
            <a:r>
              <a:rPr lang="en-US" dirty="0" smtClean="0"/>
              <a:t>IPv6: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draft-bonica-6man-frag-deprecate-02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873154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Option 2</a:t>
            </a:r>
          </a:p>
          <a:p>
            <a:r>
              <a:rPr lang="en-US" dirty="0" smtClean="0"/>
              <a:t>Walk </a:t>
            </a:r>
            <a:r>
              <a:rPr lang="en-US" dirty="0" smtClean="0"/>
              <a:t>away from variable size and adopt a single max MTU for IP?</a:t>
            </a:r>
          </a:p>
          <a:p>
            <a:pPr lvl="1"/>
            <a:r>
              <a:rPr lang="en-US" dirty="0" smtClean="0"/>
              <a:t>But what is the “single” MTU size?</a:t>
            </a:r>
          </a:p>
          <a:p>
            <a:pPr marL="914400" lvl="2" indent="0">
              <a:buNone/>
            </a:pPr>
            <a:r>
              <a:rPr lang="en-US" dirty="0" smtClean="0"/>
              <a:t>65535?</a:t>
            </a:r>
          </a:p>
          <a:p>
            <a:pPr marL="914400" lvl="2" indent="0">
              <a:buNone/>
            </a:pPr>
            <a:r>
              <a:rPr lang="en-US" dirty="0" smtClean="0"/>
              <a:t>9000?</a:t>
            </a:r>
            <a:endParaRPr lang="en-US" dirty="0" smtClean="0"/>
          </a:p>
          <a:p>
            <a:pPr marL="914400" lvl="2" indent="0">
              <a:buNone/>
            </a:pPr>
            <a:r>
              <a:rPr lang="en-US" dirty="0" smtClean="0"/>
              <a:t>1500</a:t>
            </a:r>
            <a:r>
              <a:rPr lang="en-US" dirty="0" smtClean="0"/>
              <a:t>?</a:t>
            </a:r>
          </a:p>
          <a:p>
            <a:pPr marL="914400" lvl="2" indent="0">
              <a:buNone/>
            </a:pPr>
            <a:r>
              <a:rPr lang="en-US" dirty="0" smtClean="0"/>
              <a:t>1280?</a:t>
            </a:r>
          </a:p>
          <a:p>
            <a:pPr marL="914400" lvl="2" indent="0">
              <a:buNone/>
            </a:pPr>
            <a:r>
              <a:rPr lang="en-US" dirty="0" smtClean="0"/>
              <a:t>51</a:t>
            </a:r>
            <a:r>
              <a:rPr lang="en-US" dirty="0" smtClean="0"/>
              <a:t>2</a:t>
            </a:r>
            <a:r>
              <a:rPr lang="en-US" dirty="0" smtClean="0"/>
              <a:t>?</a:t>
            </a:r>
          </a:p>
          <a:p>
            <a:pPr marL="914400" lvl="2" indent="0">
              <a:buNone/>
            </a:pPr>
            <a:r>
              <a:rPr lang="en-US" dirty="0" smtClean="0"/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6280266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Option 3</a:t>
            </a:r>
          </a:p>
          <a:p>
            <a:r>
              <a:rPr lang="en-US" dirty="0" smtClean="0"/>
              <a:t>Keep </a:t>
            </a:r>
            <a:r>
              <a:rPr lang="en-US" dirty="0" smtClean="0"/>
              <a:t>fragmentation, and </a:t>
            </a:r>
            <a:r>
              <a:rPr lang="en-US" dirty="0"/>
              <a:t>t</a:t>
            </a:r>
            <a:r>
              <a:rPr lang="en-US" dirty="0" smtClean="0"/>
              <a:t>ry and make ICMP PTB work consistently and reliably across all of the Internet for IPv6 (and IPv4)?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380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Packets are Different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Computers do not require constant bit rate</a:t>
            </a:r>
          </a:p>
          <a:p>
            <a:r>
              <a:rPr lang="en-US" dirty="0" smtClean="0"/>
              <a:t>They can </a:t>
            </a:r>
            <a:r>
              <a:rPr lang="en-US" dirty="0" err="1" smtClean="0"/>
              <a:t>optimise</a:t>
            </a:r>
            <a:r>
              <a:rPr lang="en-US" dirty="0" smtClean="0"/>
              <a:t> their data rates to make efficient use of the network</a:t>
            </a:r>
          </a:p>
          <a:p>
            <a:r>
              <a:rPr lang="en-US" dirty="0" smtClean="0"/>
              <a:t>They can vary the packet size to match the requirements of the application and the network</a:t>
            </a:r>
          </a:p>
          <a:p>
            <a:r>
              <a:rPr lang="en-US" dirty="0" smtClean="0"/>
              <a:t>They do not rely on a network state – each packet contains information in the header to allow it to be passed to the destination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318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Option 0</a:t>
            </a:r>
          </a:p>
          <a:p>
            <a:r>
              <a:rPr lang="en-US" dirty="0" smtClean="0"/>
              <a:t>Just </a:t>
            </a:r>
            <a:r>
              <a:rPr lang="en-US" dirty="0" smtClean="0"/>
              <a:t>do nothing and just hope it all goes away!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2704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1250610">
            <a:off x="441960" y="2956878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Discuss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!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655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Packet Networks are Different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range of packet sizes supported in a network represents a set of engineering trade-offs</a:t>
            </a:r>
          </a:p>
          <a:p>
            <a:pPr lvl="1"/>
            <a:r>
              <a:rPr lang="en-US" dirty="0" smtClean="0"/>
              <a:t>Bit error rate of the underlying media</a:t>
            </a:r>
          </a:p>
          <a:p>
            <a:pPr lvl="1"/>
            <a:r>
              <a:rPr lang="en-US" dirty="0" smtClean="0"/>
              <a:t>Desired carriage efficiency</a:t>
            </a:r>
          </a:p>
          <a:p>
            <a:pPr lvl="1"/>
            <a:r>
              <a:rPr lang="en-US" dirty="0" smtClean="0"/>
              <a:t>Transmission speed vs packet switching speed</a:t>
            </a:r>
            <a:endParaRPr lang="en-US" dirty="0"/>
          </a:p>
        </p:txBody>
      </p:sp>
      <p:sp>
        <p:nvSpPr>
          <p:cNvPr id="4" name="Cube 3"/>
          <p:cNvSpPr/>
          <p:nvPr/>
        </p:nvSpPr>
        <p:spPr>
          <a:xfrm>
            <a:off x="1276709" y="5573270"/>
            <a:ext cx="948906" cy="319178"/>
          </a:xfrm>
          <a:prstGeom prst="cub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be 4"/>
          <p:cNvSpPr/>
          <p:nvPr/>
        </p:nvSpPr>
        <p:spPr>
          <a:xfrm>
            <a:off x="2267094" y="5573270"/>
            <a:ext cx="207034" cy="276045"/>
          </a:xfrm>
          <a:prstGeom prst="cub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ube 5"/>
          <p:cNvSpPr/>
          <p:nvPr/>
        </p:nvSpPr>
        <p:spPr>
          <a:xfrm>
            <a:off x="2507414" y="5573270"/>
            <a:ext cx="207034" cy="276045"/>
          </a:xfrm>
          <a:prstGeom prst="cub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ube 6"/>
          <p:cNvSpPr/>
          <p:nvPr/>
        </p:nvSpPr>
        <p:spPr>
          <a:xfrm>
            <a:off x="2774113" y="5573270"/>
            <a:ext cx="207034" cy="276045"/>
          </a:xfrm>
          <a:prstGeom prst="cub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ube 7"/>
          <p:cNvSpPr/>
          <p:nvPr/>
        </p:nvSpPr>
        <p:spPr>
          <a:xfrm>
            <a:off x="3100559" y="5573270"/>
            <a:ext cx="601914" cy="319178"/>
          </a:xfrm>
          <a:prstGeom prst="cub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ube 8"/>
          <p:cNvSpPr/>
          <p:nvPr/>
        </p:nvSpPr>
        <p:spPr>
          <a:xfrm>
            <a:off x="3821885" y="5573270"/>
            <a:ext cx="601914" cy="319178"/>
          </a:xfrm>
          <a:prstGeom prst="cub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ube 9"/>
          <p:cNvSpPr/>
          <p:nvPr/>
        </p:nvSpPr>
        <p:spPr>
          <a:xfrm>
            <a:off x="4508745" y="5573270"/>
            <a:ext cx="207034" cy="276045"/>
          </a:xfrm>
          <a:prstGeom prst="cub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1951892" y="6126163"/>
            <a:ext cx="2954216" cy="125168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987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Packet Sizes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Ethernet 64 – 1,500 octets</a:t>
            </a:r>
          </a:p>
          <a:p>
            <a:pPr lvl="1"/>
            <a:r>
              <a:rPr lang="en-US" dirty="0" smtClean="0"/>
              <a:t>These numbers were derived from the original CSMA-CD design</a:t>
            </a:r>
          </a:p>
          <a:p>
            <a:r>
              <a:rPr lang="en-US" dirty="0" smtClean="0"/>
              <a:t>FDDI  4,532 octets</a:t>
            </a:r>
          </a:p>
          <a:p>
            <a:r>
              <a:rPr lang="en-US" dirty="0" smtClean="0"/>
              <a:t>Frame Relay 46 – 4,470 octets</a:t>
            </a:r>
          </a:p>
          <a:p>
            <a:r>
              <a:rPr lang="en-US" dirty="0" smtClean="0"/>
              <a:t>ATM 53 octets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sz="2800" dirty="0" smtClean="0"/>
              <a:t>BER, Framing, FEC (or not), Jitter, HOL </a:t>
            </a:r>
            <a:r>
              <a:rPr lang="en-US" sz="2800" dirty="0" smtClean="0"/>
              <a:t>blocking, </a:t>
            </a:r>
            <a:r>
              <a:rPr lang="en-US" sz="2800" dirty="0" err="1" smtClean="0"/>
              <a:t>etc</a:t>
            </a:r>
            <a:r>
              <a:rPr lang="en-US" sz="2800" dirty="0" smtClean="0"/>
              <a:t> </a:t>
            </a:r>
            <a:r>
              <a:rPr lang="en-US" sz="2800" dirty="0" smtClean="0"/>
              <a:t>all play a role in the design tradeoffs for media packet sizes</a:t>
            </a:r>
          </a:p>
        </p:txBody>
      </p:sp>
    </p:spTree>
    <p:extLst>
      <p:ext uri="{BB962C8B-B14F-4D97-AF65-F5344CB8AC3E}">
        <p14:creationId xmlns:p14="http://schemas.microsoft.com/office/powerpoint/2010/main" val="1429103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IEEE </a:t>
            </a:r>
            <a:r>
              <a:rPr lang="en-US" dirty="0" err="1" smtClean="0"/>
              <a:t>Jumbogram</a:t>
            </a:r>
            <a:r>
              <a:rPr lang="en-US" dirty="0" smtClean="0"/>
              <a:t> Fiasco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1500 octets was fine for 10Mbps</a:t>
            </a:r>
          </a:p>
          <a:p>
            <a:pPr lvl="1"/>
            <a:r>
              <a:rPr lang="en-US" dirty="0" smtClean="0"/>
              <a:t>800 packets per second</a:t>
            </a:r>
          </a:p>
          <a:p>
            <a:r>
              <a:rPr lang="en-US" dirty="0" smtClean="0"/>
              <a:t>But at 100Gbps?</a:t>
            </a:r>
          </a:p>
          <a:p>
            <a:pPr lvl="1"/>
            <a:r>
              <a:rPr lang="en-US" dirty="0" smtClean="0"/>
              <a:t>8,000,000 </a:t>
            </a:r>
            <a:r>
              <a:rPr lang="en-US" dirty="0" err="1" smtClean="0"/>
              <a:t>pps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So why not allow for larger packets?</a:t>
            </a:r>
            <a:endParaRPr lang="en-US" dirty="0"/>
          </a:p>
          <a:p>
            <a:r>
              <a:rPr lang="en-US" dirty="0" smtClean="0"/>
              <a:t>Yes, but what size?</a:t>
            </a:r>
          </a:p>
          <a:p>
            <a:pPr lvl="1"/>
            <a:r>
              <a:rPr lang="en-US" dirty="0" smtClean="0"/>
              <a:t>IEEE found themselves incapable of standardizing which size to </a:t>
            </a:r>
            <a:r>
              <a:rPr lang="en-US" dirty="0" smtClean="0"/>
              <a:t>pick</a:t>
            </a:r>
          </a:p>
          <a:p>
            <a:pPr lvl="1"/>
            <a:r>
              <a:rPr lang="en-US" dirty="0" smtClean="0"/>
              <a:t>So they ended up picking none!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439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Protocol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Adopt a fixed packet size approach</a:t>
            </a:r>
          </a:p>
          <a:p>
            <a:pPr lvl="1"/>
            <a:r>
              <a:rPr lang="en-US" dirty="0" smtClean="0"/>
              <a:t>Tends to be a lower number </a:t>
            </a:r>
            <a:r>
              <a:rPr lang="en-US" dirty="0" smtClean="0"/>
              <a:t>(see ATM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Decreases carriage efficiency and increases packet switching loads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Adopt a variable size approach</a:t>
            </a:r>
          </a:p>
          <a:p>
            <a:pPr lvl="1"/>
            <a:r>
              <a:rPr lang="en-US" dirty="0" err="1" smtClean="0"/>
              <a:t>Maximises</a:t>
            </a:r>
            <a:r>
              <a:rPr lang="en-US" dirty="0" smtClean="0"/>
              <a:t> applicability</a:t>
            </a:r>
          </a:p>
          <a:p>
            <a:pPr lvl="1"/>
            <a:r>
              <a:rPr lang="en-US" dirty="0" err="1" smtClean="0"/>
              <a:t>Maximises</a:t>
            </a:r>
            <a:r>
              <a:rPr lang="en-US" dirty="0" smtClean="0"/>
              <a:t> carriage efficiency</a:t>
            </a:r>
          </a:p>
          <a:p>
            <a:pPr lvl="1"/>
            <a:r>
              <a:rPr lang="en-US" dirty="0" smtClean="0"/>
              <a:t>But the protocol needs to cope with packet size mismatch as a packet traverses multiple networks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82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IPv4 Packet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FORWARD</a:t>
            </a:r>
            <a:r>
              <a:rPr lang="en-US" dirty="0" smtClean="0"/>
              <a:t> fragmentation</a:t>
            </a:r>
          </a:p>
          <a:p>
            <a:pPr lvl="1"/>
            <a:r>
              <a:rPr lang="en-US" dirty="0" smtClean="0"/>
              <a:t>If a router cannot forward a packet on its next hop due to a packet size mismatch then it is permitted to fragment the packet, preserving the original IP header in each of the fragments</a:t>
            </a:r>
            <a:endParaRPr lang="en-US" dirty="0"/>
          </a:p>
        </p:txBody>
      </p:sp>
      <p:sp>
        <p:nvSpPr>
          <p:cNvPr id="4" name="Cube 3"/>
          <p:cNvSpPr/>
          <p:nvPr/>
        </p:nvSpPr>
        <p:spPr>
          <a:xfrm>
            <a:off x="1109655" y="4562155"/>
            <a:ext cx="948906" cy="319178"/>
          </a:xfrm>
          <a:prstGeom prst="cub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1162077" y="5167802"/>
            <a:ext cx="844062" cy="182562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258"/>
          <p:cNvGrpSpPr>
            <a:grpSpLocks/>
          </p:cNvGrpSpPr>
          <p:nvPr/>
        </p:nvGrpSpPr>
        <p:grpSpPr bwMode="auto">
          <a:xfrm>
            <a:off x="2393516" y="4677339"/>
            <a:ext cx="635000" cy="407987"/>
            <a:chOff x="3050" y="859"/>
            <a:chExt cx="400" cy="257"/>
          </a:xfrm>
        </p:grpSpPr>
        <p:sp>
          <p:nvSpPr>
            <p:cNvPr id="7" name="Oval 249"/>
            <p:cNvSpPr>
              <a:spLocks noChangeArrowheads="1"/>
            </p:cNvSpPr>
            <p:nvPr/>
          </p:nvSpPr>
          <p:spPr bwMode="auto">
            <a:xfrm>
              <a:off x="3051" y="933"/>
              <a:ext cx="397" cy="183"/>
            </a:xfrm>
            <a:prstGeom prst="ellipse">
              <a:avLst/>
            </a:prstGeom>
            <a:gradFill rotWithShape="0">
              <a:gsLst>
                <a:gs pos="0">
                  <a:srgbClr val="89A5FF">
                    <a:gamma/>
                    <a:shade val="46275"/>
                    <a:invGamma/>
                  </a:srgbClr>
                </a:gs>
                <a:gs pos="50000">
                  <a:srgbClr val="89A5FF"/>
                </a:gs>
                <a:gs pos="100000">
                  <a:srgbClr val="89A5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250"/>
            <p:cNvSpPr>
              <a:spLocks noChangeArrowheads="1"/>
            </p:cNvSpPr>
            <p:nvPr/>
          </p:nvSpPr>
          <p:spPr bwMode="auto">
            <a:xfrm>
              <a:off x="3051" y="956"/>
              <a:ext cx="398" cy="70"/>
            </a:xfrm>
            <a:prstGeom prst="rect">
              <a:avLst/>
            </a:prstGeom>
            <a:gradFill rotWithShape="0">
              <a:gsLst>
                <a:gs pos="0">
                  <a:srgbClr val="89A5FF">
                    <a:gamma/>
                    <a:shade val="46275"/>
                    <a:invGamma/>
                  </a:srgbClr>
                </a:gs>
                <a:gs pos="50000">
                  <a:srgbClr val="89A5FF"/>
                </a:gs>
                <a:gs pos="100000">
                  <a:srgbClr val="89A5FF">
                    <a:gamma/>
                    <a:shade val="46275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251"/>
            <p:cNvSpPr>
              <a:spLocks noChangeArrowheads="1"/>
            </p:cNvSpPr>
            <p:nvPr/>
          </p:nvSpPr>
          <p:spPr bwMode="auto">
            <a:xfrm>
              <a:off x="3051" y="859"/>
              <a:ext cx="397" cy="183"/>
            </a:xfrm>
            <a:prstGeom prst="ellipse">
              <a:avLst/>
            </a:prstGeom>
            <a:solidFill>
              <a:srgbClr val="3366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252"/>
            <p:cNvSpPr>
              <a:spLocks/>
            </p:cNvSpPr>
            <p:nvPr/>
          </p:nvSpPr>
          <p:spPr bwMode="auto">
            <a:xfrm>
              <a:off x="3065" y="900"/>
              <a:ext cx="159" cy="90"/>
            </a:xfrm>
            <a:custGeom>
              <a:avLst/>
              <a:gdLst>
                <a:gd name="T0" fmla="*/ 8 w 328"/>
                <a:gd name="T1" fmla="*/ 48 h 176"/>
                <a:gd name="T2" fmla="*/ 208 w 328"/>
                <a:gd name="T3" fmla="*/ 48 h 176"/>
                <a:gd name="T4" fmla="*/ 216 w 328"/>
                <a:gd name="T5" fmla="*/ 0 h 176"/>
                <a:gd name="T6" fmla="*/ 327 w 328"/>
                <a:gd name="T7" fmla="*/ 88 h 176"/>
                <a:gd name="T8" fmla="*/ 192 w 328"/>
                <a:gd name="T9" fmla="*/ 175 h 176"/>
                <a:gd name="T10" fmla="*/ 192 w 328"/>
                <a:gd name="T11" fmla="*/ 135 h 176"/>
                <a:gd name="T12" fmla="*/ 0 w 328"/>
                <a:gd name="T13" fmla="*/ 135 h 176"/>
                <a:gd name="T14" fmla="*/ 0 w 328"/>
                <a:gd name="T15" fmla="*/ 88 h 176"/>
                <a:gd name="T16" fmla="*/ 8 w 328"/>
                <a:gd name="T17" fmla="*/ 48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8" h="176">
                  <a:moveTo>
                    <a:pt x="8" y="48"/>
                  </a:moveTo>
                  <a:lnTo>
                    <a:pt x="208" y="48"/>
                  </a:lnTo>
                  <a:lnTo>
                    <a:pt x="216" y="0"/>
                  </a:lnTo>
                  <a:lnTo>
                    <a:pt x="327" y="88"/>
                  </a:lnTo>
                  <a:lnTo>
                    <a:pt x="192" y="175"/>
                  </a:lnTo>
                  <a:lnTo>
                    <a:pt x="192" y="135"/>
                  </a:lnTo>
                  <a:lnTo>
                    <a:pt x="0" y="135"/>
                  </a:lnTo>
                  <a:lnTo>
                    <a:pt x="0" y="88"/>
                  </a:lnTo>
                  <a:lnTo>
                    <a:pt x="8" y="48"/>
                  </a:lnTo>
                </a:path>
              </a:pathLst>
            </a:custGeom>
            <a:solidFill>
              <a:srgbClr val="FFFFFF"/>
            </a:solidFill>
            <a:ln w="6350" cap="rnd" cmpd="sng">
              <a:solidFill>
                <a:schemeClr val="bg2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253"/>
            <p:cNvSpPr>
              <a:spLocks/>
            </p:cNvSpPr>
            <p:nvPr/>
          </p:nvSpPr>
          <p:spPr bwMode="auto">
            <a:xfrm>
              <a:off x="3270" y="903"/>
              <a:ext cx="171" cy="90"/>
            </a:xfrm>
            <a:custGeom>
              <a:avLst/>
              <a:gdLst>
                <a:gd name="T0" fmla="*/ 312 w 328"/>
                <a:gd name="T1" fmla="*/ 48 h 176"/>
                <a:gd name="T2" fmla="*/ 120 w 328"/>
                <a:gd name="T3" fmla="*/ 48 h 176"/>
                <a:gd name="T4" fmla="*/ 112 w 328"/>
                <a:gd name="T5" fmla="*/ 0 h 176"/>
                <a:gd name="T6" fmla="*/ 0 w 328"/>
                <a:gd name="T7" fmla="*/ 88 h 176"/>
                <a:gd name="T8" fmla="*/ 136 w 328"/>
                <a:gd name="T9" fmla="*/ 175 h 176"/>
                <a:gd name="T10" fmla="*/ 128 w 328"/>
                <a:gd name="T11" fmla="*/ 127 h 176"/>
                <a:gd name="T12" fmla="*/ 327 w 328"/>
                <a:gd name="T13" fmla="*/ 127 h 176"/>
                <a:gd name="T14" fmla="*/ 312 w 328"/>
                <a:gd name="T15" fmla="*/ 40 h 176"/>
                <a:gd name="T16" fmla="*/ 312 w 328"/>
                <a:gd name="T17" fmla="*/ 48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8" h="176">
                  <a:moveTo>
                    <a:pt x="312" y="48"/>
                  </a:moveTo>
                  <a:lnTo>
                    <a:pt x="120" y="48"/>
                  </a:lnTo>
                  <a:lnTo>
                    <a:pt x="112" y="0"/>
                  </a:lnTo>
                  <a:lnTo>
                    <a:pt x="0" y="88"/>
                  </a:lnTo>
                  <a:lnTo>
                    <a:pt x="136" y="175"/>
                  </a:lnTo>
                  <a:lnTo>
                    <a:pt x="128" y="127"/>
                  </a:lnTo>
                  <a:lnTo>
                    <a:pt x="327" y="127"/>
                  </a:lnTo>
                  <a:lnTo>
                    <a:pt x="312" y="40"/>
                  </a:lnTo>
                  <a:lnTo>
                    <a:pt x="312" y="48"/>
                  </a:lnTo>
                </a:path>
              </a:pathLst>
            </a:custGeom>
            <a:solidFill>
              <a:srgbClr val="FFFFFF"/>
            </a:solidFill>
            <a:ln w="6350" cap="rnd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54"/>
            <p:cNvSpPr>
              <a:spLocks/>
            </p:cNvSpPr>
            <p:nvPr/>
          </p:nvSpPr>
          <p:spPr bwMode="auto">
            <a:xfrm>
              <a:off x="3191" y="961"/>
              <a:ext cx="121" cy="74"/>
            </a:xfrm>
            <a:custGeom>
              <a:avLst/>
              <a:gdLst>
                <a:gd name="T0" fmla="*/ 80 w 233"/>
                <a:gd name="T1" fmla="*/ 0 h 145"/>
                <a:gd name="T2" fmla="*/ 80 w 233"/>
                <a:gd name="T3" fmla="*/ 72 h 145"/>
                <a:gd name="T4" fmla="*/ 0 w 233"/>
                <a:gd name="T5" fmla="*/ 72 h 145"/>
                <a:gd name="T6" fmla="*/ 112 w 233"/>
                <a:gd name="T7" fmla="*/ 144 h 145"/>
                <a:gd name="T8" fmla="*/ 232 w 233"/>
                <a:gd name="T9" fmla="*/ 72 h 145"/>
                <a:gd name="T10" fmla="*/ 152 w 233"/>
                <a:gd name="T11" fmla="*/ 72 h 145"/>
                <a:gd name="T12" fmla="*/ 152 w 233"/>
                <a:gd name="T13" fmla="*/ 0 h 145"/>
                <a:gd name="T14" fmla="*/ 120 w 233"/>
                <a:gd name="T15" fmla="*/ 0 h 145"/>
                <a:gd name="T16" fmla="*/ 80 w 233"/>
                <a:gd name="T17" fmla="*/ 0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3" h="145">
                  <a:moveTo>
                    <a:pt x="80" y="0"/>
                  </a:moveTo>
                  <a:lnTo>
                    <a:pt x="80" y="72"/>
                  </a:lnTo>
                  <a:lnTo>
                    <a:pt x="0" y="72"/>
                  </a:lnTo>
                  <a:lnTo>
                    <a:pt x="112" y="144"/>
                  </a:lnTo>
                  <a:lnTo>
                    <a:pt x="232" y="72"/>
                  </a:lnTo>
                  <a:lnTo>
                    <a:pt x="152" y="72"/>
                  </a:lnTo>
                  <a:lnTo>
                    <a:pt x="152" y="0"/>
                  </a:lnTo>
                  <a:lnTo>
                    <a:pt x="120" y="0"/>
                  </a:lnTo>
                  <a:lnTo>
                    <a:pt x="80" y="0"/>
                  </a:lnTo>
                </a:path>
              </a:pathLst>
            </a:custGeom>
            <a:solidFill>
              <a:srgbClr val="FFFFFF"/>
            </a:solidFill>
            <a:ln w="6350" cap="rnd" cmpd="sng">
              <a:solidFill>
                <a:schemeClr val="bg2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55"/>
            <p:cNvSpPr>
              <a:spLocks/>
            </p:cNvSpPr>
            <p:nvPr/>
          </p:nvSpPr>
          <p:spPr bwMode="auto">
            <a:xfrm>
              <a:off x="3191" y="862"/>
              <a:ext cx="121" cy="78"/>
            </a:xfrm>
            <a:custGeom>
              <a:avLst/>
              <a:gdLst>
                <a:gd name="T0" fmla="*/ 152 w 233"/>
                <a:gd name="T1" fmla="*/ 152 h 153"/>
                <a:gd name="T2" fmla="*/ 152 w 233"/>
                <a:gd name="T3" fmla="*/ 72 h 153"/>
                <a:gd name="T4" fmla="*/ 232 w 233"/>
                <a:gd name="T5" fmla="*/ 72 h 153"/>
                <a:gd name="T6" fmla="*/ 112 w 233"/>
                <a:gd name="T7" fmla="*/ 0 h 153"/>
                <a:gd name="T8" fmla="*/ 0 w 233"/>
                <a:gd name="T9" fmla="*/ 72 h 153"/>
                <a:gd name="T10" fmla="*/ 72 w 233"/>
                <a:gd name="T11" fmla="*/ 72 h 153"/>
                <a:gd name="T12" fmla="*/ 72 w 233"/>
                <a:gd name="T13" fmla="*/ 152 h 153"/>
                <a:gd name="T14" fmla="*/ 112 w 233"/>
                <a:gd name="T15" fmla="*/ 152 h 153"/>
                <a:gd name="T16" fmla="*/ 152 w 233"/>
                <a:gd name="T17" fmla="*/ 152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3" h="153">
                  <a:moveTo>
                    <a:pt x="152" y="152"/>
                  </a:moveTo>
                  <a:lnTo>
                    <a:pt x="152" y="72"/>
                  </a:lnTo>
                  <a:lnTo>
                    <a:pt x="232" y="72"/>
                  </a:lnTo>
                  <a:lnTo>
                    <a:pt x="112" y="0"/>
                  </a:lnTo>
                  <a:lnTo>
                    <a:pt x="0" y="72"/>
                  </a:lnTo>
                  <a:lnTo>
                    <a:pt x="72" y="72"/>
                  </a:lnTo>
                  <a:lnTo>
                    <a:pt x="72" y="152"/>
                  </a:lnTo>
                  <a:lnTo>
                    <a:pt x="112" y="152"/>
                  </a:lnTo>
                  <a:lnTo>
                    <a:pt x="152" y="152"/>
                  </a:lnTo>
                </a:path>
              </a:pathLst>
            </a:custGeom>
            <a:solidFill>
              <a:srgbClr val="FFFFFF"/>
            </a:solidFill>
            <a:ln w="6350" cap="rnd" cmpd="sng">
              <a:solidFill>
                <a:schemeClr val="bg2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256"/>
            <p:cNvSpPr>
              <a:spLocks noChangeShapeType="1"/>
            </p:cNvSpPr>
            <p:nvPr/>
          </p:nvSpPr>
          <p:spPr bwMode="auto">
            <a:xfrm>
              <a:off x="3050" y="948"/>
              <a:ext cx="0" cy="71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257"/>
            <p:cNvSpPr>
              <a:spLocks noChangeShapeType="1"/>
            </p:cNvSpPr>
            <p:nvPr/>
          </p:nvSpPr>
          <p:spPr bwMode="auto">
            <a:xfrm>
              <a:off x="3450" y="951"/>
              <a:ext cx="0" cy="71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" name="Cube 15"/>
          <p:cNvSpPr/>
          <p:nvPr/>
        </p:nvSpPr>
        <p:spPr>
          <a:xfrm>
            <a:off x="3520424" y="4585128"/>
            <a:ext cx="330607" cy="319178"/>
          </a:xfrm>
          <a:prstGeom prst="cub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ube 16"/>
          <p:cNvSpPr/>
          <p:nvPr/>
        </p:nvSpPr>
        <p:spPr>
          <a:xfrm>
            <a:off x="3829573" y="4585128"/>
            <a:ext cx="330607" cy="319178"/>
          </a:xfrm>
          <a:prstGeom prst="cub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ube 17"/>
          <p:cNvSpPr/>
          <p:nvPr/>
        </p:nvSpPr>
        <p:spPr>
          <a:xfrm>
            <a:off x="4156567" y="4585128"/>
            <a:ext cx="189546" cy="319178"/>
          </a:xfrm>
          <a:prstGeom prst="cub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3502051" y="5085326"/>
            <a:ext cx="844062" cy="182562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349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IPv4 Fragmentation Control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550" y="1977231"/>
            <a:ext cx="6184900" cy="3771900"/>
          </a:xfrm>
        </p:spPr>
      </p:pic>
    </p:spTree>
    <p:extLst>
      <p:ext uri="{BB962C8B-B14F-4D97-AF65-F5344CB8AC3E}">
        <p14:creationId xmlns:p14="http://schemas.microsoft.com/office/powerpoint/2010/main" val="1539554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10101</TotalTime>
  <Words>1205</Words>
  <Application>Microsoft Macintosh PowerPoint</Application>
  <PresentationFormat>On-screen Show (4:3)</PresentationFormat>
  <Paragraphs>153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AhnbergHand</vt:lpstr>
      <vt:lpstr>Calibri</vt:lpstr>
      <vt:lpstr>Candara</vt:lpstr>
      <vt:lpstr>Powderfinger Type</vt:lpstr>
      <vt:lpstr>Arial</vt:lpstr>
      <vt:lpstr>Office Theme</vt:lpstr>
      <vt:lpstr>Fragmentation</vt:lpstr>
      <vt:lpstr>Before Packets…</vt:lpstr>
      <vt:lpstr>Packets are Different</vt:lpstr>
      <vt:lpstr>Packet Networks are Different</vt:lpstr>
      <vt:lpstr>Media Packet Sizes</vt:lpstr>
      <vt:lpstr>The IEEE Jumbogram Fiasco</vt:lpstr>
      <vt:lpstr>Protocol Design</vt:lpstr>
      <vt:lpstr>IPv4 Packet Design</vt:lpstr>
      <vt:lpstr>IPv4 Fragmentation Control</vt:lpstr>
      <vt:lpstr>IPv4 Fragmentation</vt:lpstr>
      <vt:lpstr>IPv4 and the Don’t Fragment bit</vt:lpstr>
      <vt:lpstr>Trouble at the Packet Mill</vt:lpstr>
      <vt:lpstr>The thinking at the time…</vt:lpstr>
      <vt:lpstr>IPv6 Packet Design</vt:lpstr>
      <vt:lpstr>IPv6 Source Fragmentation</vt:lpstr>
      <vt:lpstr>What changed? Whats the same?</vt:lpstr>
      <vt:lpstr>What does “Packet Too Big” mean anyway?</vt:lpstr>
      <vt:lpstr>It’s a Layering Problem</vt:lpstr>
      <vt:lpstr>What does “Packet Too Big” mean anyway?</vt:lpstr>
      <vt:lpstr>What does “Packet Too Big” mean anyway?</vt:lpstr>
      <vt:lpstr>Problems</vt:lpstr>
      <vt:lpstr>Problems</vt:lpstr>
      <vt:lpstr>Problems</vt:lpstr>
      <vt:lpstr>Problems</vt:lpstr>
      <vt:lpstr>Who should control packet fragmentation?</vt:lpstr>
      <vt:lpstr>e.g. DNS and EDNS0</vt:lpstr>
      <vt:lpstr>Where now?</vt:lpstr>
      <vt:lpstr>Where now?</vt:lpstr>
      <vt:lpstr>Where now?</vt:lpstr>
      <vt:lpstr>or</vt:lpstr>
      <vt:lpstr>Discuss!</vt:lpstr>
    </vt:vector>
  </TitlesOfParts>
  <Company>APNIC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IPv6 Performance</dc:title>
  <dc:creator>Geoff Huston</dc:creator>
  <cp:lastModifiedBy>Geoff Huston</cp:lastModifiedBy>
  <cp:revision>70</cp:revision>
  <cp:lastPrinted>2016-04-01T20:52:22Z</cp:lastPrinted>
  <dcterms:created xsi:type="dcterms:W3CDTF">2015-11-08T21:30:27Z</dcterms:created>
  <dcterms:modified xsi:type="dcterms:W3CDTF">2016-04-02T18:51:15Z</dcterms:modified>
</cp:coreProperties>
</file>