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284" r:id="rId2"/>
    <p:sldId id="460" r:id="rId3"/>
    <p:sldId id="449" r:id="rId4"/>
    <p:sldId id="373" r:id="rId5"/>
    <p:sldId id="386" r:id="rId6"/>
    <p:sldId id="388" r:id="rId7"/>
    <p:sldId id="424" r:id="rId8"/>
    <p:sldId id="286" r:id="rId9"/>
    <p:sldId id="287" r:id="rId10"/>
    <p:sldId id="412" r:id="rId11"/>
    <p:sldId id="374" r:id="rId12"/>
    <p:sldId id="375" r:id="rId13"/>
    <p:sldId id="340" r:id="rId14"/>
    <p:sldId id="341" r:id="rId15"/>
    <p:sldId id="427" r:id="rId16"/>
    <p:sldId id="399" r:id="rId17"/>
    <p:sldId id="400" r:id="rId18"/>
    <p:sldId id="404" r:id="rId19"/>
    <p:sldId id="419" r:id="rId20"/>
    <p:sldId id="440" r:id="rId21"/>
    <p:sldId id="429" r:id="rId22"/>
    <p:sldId id="430" r:id="rId23"/>
    <p:sldId id="441" r:id="rId24"/>
    <p:sldId id="420" r:id="rId25"/>
    <p:sldId id="415" r:id="rId26"/>
    <p:sldId id="421" r:id="rId27"/>
    <p:sldId id="442" r:id="rId28"/>
    <p:sldId id="448" r:id="rId29"/>
    <p:sldId id="416" r:id="rId30"/>
    <p:sldId id="407" r:id="rId31"/>
    <p:sldId id="408" r:id="rId32"/>
    <p:sldId id="289" r:id="rId33"/>
    <p:sldId id="290" r:id="rId34"/>
    <p:sldId id="355" r:id="rId35"/>
    <p:sldId id="291" r:id="rId36"/>
    <p:sldId id="292" r:id="rId37"/>
    <p:sldId id="431" r:id="rId38"/>
    <p:sldId id="347" r:id="rId39"/>
    <p:sldId id="358" r:id="rId40"/>
    <p:sldId id="422" r:id="rId41"/>
    <p:sldId id="348" r:id="rId42"/>
    <p:sldId id="296" r:id="rId43"/>
    <p:sldId id="297" r:id="rId44"/>
    <p:sldId id="360" r:id="rId45"/>
    <p:sldId id="359" r:id="rId46"/>
    <p:sldId id="376" r:id="rId47"/>
    <p:sldId id="443" r:id="rId48"/>
    <p:sldId id="298" r:id="rId49"/>
    <p:sldId id="351" r:id="rId50"/>
    <p:sldId id="380" r:id="rId51"/>
    <p:sldId id="301" r:id="rId52"/>
    <p:sldId id="382" r:id="rId53"/>
    <p:sldId id="383" r:id="rId54"/>
    <p:sldId id="384" r:id="rId55"/>
    <p:sldId id="304" r:id="rId56"/>
    <p:sldId id="305" r:id="rId57"/>
    <p:sldId id="306" r:id="rId58"/>
    <p:sldId id="391" r:id="rId59"/>
    <p:sldId id="392" r:id="rId60"/>
    <p:sldId id="393" r:id="rId61"/>
    <p:sldId id="438" r:id="rId62"/>
    <p:sldId id="444" r:id="rId63"/>
    <p:sldId id="437" r:id="rId64"/>
    <p:sldId id="439" r:id="rId65"/>
    <p:sldId id="307" r:id="rId66"/>
    <p:sldId id="356" r:id="rId67"/>
    <p:sldId id="309" r:id="rId68"/>
    <p:sldId id="357" r:id="rId69"/>
    <p:sldId id="377" r:id="rId70"/>
    <p:sldId id="311" r:id="rId71"/>
    <p:sldId id="395" r:id="rId72"/>
    <p:sldId id="394" r:id="rId73"/>
    <p:sldId id="385" r:id="rId74"/>
    <p:sldId id="316" r:id="rId75"/>
    <p:sldId id="370" r:id="rId76"/>
    <p:sldId id="318" r:id="rId77"/>
    <p:sldId id="320" r:id="rId78"/>
    <p:sldId id="321" r:id="rId79"/>
    <p:sldId id="322" r:id="rId80"/>
    <p:sldId id="323" r:id="rId81"/>
    <p:sldId id="328" r:id="rId82"/>
    <p:sldId id="396" r:id="rId83"/>
    <p:sldId id="378" r:id="rId84"/>
    <p:sldId id="331" r:id="rId85"/>
    <p:sldId id="332" r:id="rId86"/>
    <p:sldId id="334" r:id="rId87"/>
    <p:sldId id="445" r:id="rId88"/>
    <p:sldId id="450" r:id="rId89"/>
    <p:sldId id="397" r:id="rId90"/>
    <p:sldId id="432" r:id="rId91"/>
    <p:sldId id="425" r:id="rId92"/>
    <p:sldId id="451" r:id="rId93"/>
    <p:sldId id="452" r:id="rId94"/>
    <p:sldId id="314" r:id="rId95"/>
    <p:sldId id="453" r:id="rId96"/>
    <p:sldId id="454" r:id="rId97"/>
    <p:sldId id="455" r:id="rId98"/>
    <p:sldId id="426" r:id="rId99"/>
    <p:sldId id="456" r:id="rId100"/>
    <p:sldId id="398" r:id="rId101"/>
    <p:sldId id="457" r:id="rId102"/>
    <p:sldId id="458" r:id="rId103"/>
    <p:sldId id="459" r:id="rId104"/>
    <p:sldId id="411" r:id="rId105"/>
    <p:sldId id="335" r:id="rId10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22"/>
    <p:restoredTop sz="94558"/>
  </p:normalViewPr>
  <p:slideViewPr>
    <p:cSldViewPr snapToGrid="0" snapToObjects="1">
      <p:cViewPr varScale="1">
        <p:scale>
          <a:sx n="161" d="100"/>
          <a:sy n="161" d="100"/>
        </p:scale>
        <p:origin x="1328" y="1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12/18/23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FB6FE6-BEEB-1143-A5A6-B1C3CF5EF167}" type="slidenum">
              <a:rPr lang="en-US" smtClean="0"/>
              <a:t>38</a:t>
            </a:fld>
            <a:endParaRPr lang="en-US"/>
          </a:p>
        </p:txBody>
      </p:sp>
    </p:spTree>
    <p:extLst>
      <p:ext uri="{BB962C8B-B14F-4D97-AF65-F5344CB8AC3E}">
        <p14:creationId xmlns:p14="http://schemas.microsoft.com/office/powerpoint/2010/main" val="274955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50</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12/18/23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12/18/23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12/18/23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12/18/23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12/18/23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12/18/23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12/18/23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12/18/23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12/18/23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12/18/23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12/18/23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D31352-7BE6-F44A-91AD-A4B2F2F591C1}" type="datetimeFigureOut">
              <a:rPr lang="en-US" smtClean="0"/>
              <a:t>12/18/23</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baseline="0">
          <a:solidFill>
            <a:schemeClr val="accent6">
              <a:lumMod val="50000"/>
            </a:schemeClr>
          </a:solidFill>
          <a:latin typeface="Powderfinger-Type"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apnic.n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schneier.com/blog/archives/2017/02/security_and_th.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2188" y="1010605"/>
            <a:ext cx="6156684" cy="1620179"/>
          </a:xfrm>
        </p:spPr>
        <p:txBody>
          <a:bodyPr>
            <a:normAutofit fontScale="90000"/>
          </a:bodyPr>
          <a:lstStyle/>
          <a:p>
            <a:r>
              <a:rPr lang="en-US" sz="4400" dirty="0"/>
              <a:t>The Foundations of Network 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 AM</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104.116.164.218 +short</a:t>
            </a:r>
          </a:p>
          <a:p>
            <a:pPr marL="0" indent="0">
              <a:buNone/>
            </a:pPr>
            <a:r>
              <a:rPr lang="en-US" sz="1200" dirty="0">
                <a:latin typeface="Menlo" charset="0"/>
                <a:ea typeface="Menlo" charset="0"/>
                <a:cs typeface="Menlo" charset="0"/>
              </a:rPr>
              <a:t>a104-116-164-218.deploy.static.akamaitechnologies.com</a:t>
            </a:r>
            <a:endParaRPr lang="hr-HR" sz="1500" dirty="0">
              <a:ea typeface="Menlo" charset="0"/>
              <a:cs typeface="Menlo" charset="0"/>
            </a:endParaRPr>
          </a:p>
          <a:p>
            <a:pPr marL="0" indent="0">
              <a:buNone/>
            </a:pPr>
            <a:endParaRPr lang="en-US" sz="1500" dirty="0"/>
          </a:p>
          <a:p>
            <a:pPr marL="0" indent="0">
              <a:buNone/>
            </a:pPr>
            <a:r>
              <a:rPr lang="en-US" sz="1500" dirty="0"/>
              <a:t>That</a:t>
            </a:r>
            <a:r>
              <a:rPr lang="uk-UA" sz="1500" dirty="0"/>
              <a:t>’</a:t>
            </a:r>
            <a:r>
              <a:rPr lang="en-US" sz="1500" dirty="0"/>
              <a:t>s </a:t>
            </a:r>
            <a:r>
              <a:rPr lang="en-US" sz="1500" b="1" dirty="0"/>
              <a:t>not</a:t>
            </a:r>
            <a:r>
              <a:rPr lang="en-US" sz="1500" dirty="0"/>
              <a:t> an IP addresses that was allocated to the Commonwealth Bank!</a:t>
            </a:r>
          </a:p>
          <a:p>
            <a:pPr marL="0" indent="0">
              <a:buNone/>
            </a:pPr>
            <a:endParaRPr lang="en-US" sz="1500" dirty="0"/>
          </a:p>
          <a:p>
            <a:pPr marL="300038" lvl="1" indent="0">
              <a:buNone/>
            </a:pPr>
            <a:r>
              <a:rPr lang="en-US" sz="1500" dirty="0"/>
              <a:t>The Commonwealth Bank of Australia has the address blocks </a:t>
            </a:r>
          </a:p>
          <a:p>
            <a:pPr marL="300038" lvl="1" indent="0">
              <a:buNone/>
            </a:pPr>
            <a:r>
              <a:rPr lang="nb-NO" sz="1500" dirty="0"/>
              <a:t>140.168.0.0 - 140.168.255.255 and </a:t>
            </a:r>
          </a:p>
          <a:p>
            <a:pPr marL="300038" lvl="1" indent="0">
              <a:buNone/>
            </a:pPr>
            <a:r>
              <a:rPr lang="hr-HR" sz="1500" dirty="0"/>
              <a:t>203.17.185.0 - 203.17.185.255</a:t>
            </a:r>
          </a:p>
          <a:p>
            <a:pPr marL="0" indent="0">
              <a:buNone/>
            </a:pPr>
            <a:endParaRPr lang="hr-HR" sz="1500" dirty="0">
              <a:ea typeface="Menlo" charset="0"/>
              <a:cs typeface="Menlo" charset="0"/>
            </a:endParaRPr>
          </a:p>
        </p:txBody>
      </p:sp>
      <p:sp>
        <p:nvSpPr>
          <p:cNvPr id="4" name="Freeform 3">
            <a:extLst>
              <a:ext uri="{FF2B5EF4-FFF2-40B4-BE49-F238E27FC236}">
                <a16:creationId xmlns:a16="http://schemas.microsoft.com/office/drawing/2014/main" id="{C2FADC51-20F9-2EDC-2C00-95EAD8AC7502}"/>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8946F4C9-AD0D-5B5A-1199-E460A93619CD}"/>
              </a:ext>
            </a:extLst>
          </p:cNvPr>
          <p:cNvSpPr/>
          <p:nvPr/>
        </p:nvSpPr>
        <p:spPr>
          <a:xfrm>
            <a:off x="1315734" y="1138728"/>
            <a:ext cx="1475173"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622552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2071561" y="2274989"/>
            <a:ext cx="5230919" cy="369332"/>
          </a:xfrm>
          <a:prstGeom prst="rect">
            <a:avLst/>
          </a:prstGeom>
        </p:spPr>
        <p:txBody>
          <a:bodyPr wrap="none">
            <a:spAutoFit/>
          </a:bodyPr>
          <a:lstStyle/>
          <a:p>
            <a:r>
              <a:rPr lang="en-AU"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0228-9397-A5AD-4F83-850D8702B98F}"/>
              </a:ext>
            </a:extLst>
          </p:cNvPr>
          <p:cNvSpPr>
            <a:spLocks noGrp="1"/>
          </p:cNvSpPr>
          <p:nvPr>
            <p:ph type="title"/>
          </p:nvPr>
        </p:nvSpPr>
        <p:spPr>
          <a:xfrm>
            <a:off x="361784" y="2074536"/>
            <a:ext cx="8229600" cy="857250"/>
          </a:xfrm>
        </p:spPr>
        <p:txBody>
          <a:bodyPr>
            <a:normAutofit/>
          </a:bodyPr>
          <a:lstStyle/>
          <a:p>
            <a:r>
              <a:rPr lang="en-AU" b="0" i="0" u="none" strike="noStrike" dirty="0">
                <a:effectLst/>
                <a:latin typeface="Powderfinger Type" panose="02020709070000000403" pitchFamily="49" charset="77"/>
              </a:rPr>
              <a:t>3. Vague Glimmers of Hope</a:t>
            </a:r>
            <a:endParaRPr lang="en-US" dirty="0">
              <a:latin typeface="Powderfinger Type" panose="02020709070000000403" pitchFamily="49" charset="77"/>
            </a:endParaRPr>
          </a:p>
        </p:txBody>
      </p:sp>
    </p:spTree>
    <p:extLst>
      <p:ext uri="{BB962C8B-B14F-4D97-AF65-F5344CB8AC3E}">
        <p14:creationId xmlns:p14="http://schemas.microsoft.com/office/powerpoint/2010/main" val="42033734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6FA7-D005-0F52-7F46-E720BB37E2EA}"/>
              </a:ext>
            </a:extLst>
          </p:cNvPr>
          <p:cNvSpPr>
            <a:spLocks noGrp="1"/>
          </p:cNvSpPr>
          <p:nvPr>
            <p:ph type="title"/>
          </p:nvPr>
        </p:nvSpPr>
        <p:spPr/>
        <p:txBody>
          <a:bodyPr/>
          <a:lstStyle/>
          <a:p>
            <a:r>
              <a:rPr lang="en-US" dirty="0"/>
              <a:t>This is not a new problem</a:t>
            </a:r>
          </a:p>
        </p:txBody>
      </p:sp>
      <p:sp>
        <p:nvSpPr>
          <p:cNvPr id="3" name="Content Placeholder 2">
            <a:extLst>
              <a:ext uri="{FF2B5EF4-FFF2-40B4-BE49-F238E27FC236}">
                <a16:creationId xmlns:a16="http://schemas.microsoft.com/office/drawing/2014/main" id="{D74D8D12-2BE0-7D9B-8E21-30CF53A6771E}"/>
              </a:ext>
            </a:extLst>
          </p:cNvPr>
          <p:cNvSpPr>
            <a:spLocks noGrp="1"/>
          </p:cNvSpPr>
          <p:nvPr>
            <p:ph idx="1"/>
          </p:nvPr>
        </p:nvSpPr>
        <p:spPr/>
        <p:txBody>
          <a:bodyPr/>
          <a:lstStyle/>
          <a:p>
            <a:r>
              <a:rPr lang="en-US" dirty="0"/>
              <a:t>We had a similar problem in the aviation industry</a:t>
            </a:r>
          </a:p>
          <a:p>
            <a:pPr lvl="1"/>
            <a:r>
              <a:rPr lang="en-US" dirty="0"/>
              <a:t>Safety was a real issue for the industry</a:t>
            </a:r>
          </a:p>
          <a:p>
            <a:pPr lvl="1"/>
            <a:r>
              <a:rPr lang="en-US" dirty="0"/>
              <a:t>The response was to shift the emphasis in investigation of incidents from blame attribution to primary cause identification</a:t>
            </a:r>
          </a:p>
          <a:p>
            <a:r>
              <a:rPr lang="en-US" dirty="0"/>
              <a:t>Do we need open disclosure requirements for IT goods and services?</a:t>
            </a:r>
          </a:p>
          <a:p>
            <a:endParaRPr lang="en-US" dirty="0"/>
          </a:p>
        </p:txBody>
      </p:sp>
    </p:spTree>
    <p:extLst>
      <p:ext uri="{BB962C8B-B14F-4D97-AF65-F5344CB8AC3E}">
        <p14:creationId xmlns:p14="http://schemas.microsoft.com/office/powerpoint/2010/main" val="5441503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6FA7-D005-0F52-7F46-E720BB37E2EA}"/>
              </a:ext>
            </a:extLst>
          </p:cNvPr>
          <p:cNvSpPr>
            <a:spLocks noGrp="1"/>
          </p:cNvSpPr>
          <p:nvPr>
            <p:ph type="title"/>
          </p:nvPr>
        </p:nvSpPr>
        <p:spPr/>
        <p:txBody>
          <a:bodyPr/>
          <a:lstStyle/>
          <a:p>
            <a:r>
              <a:rPr lang="en-US" dirty="0"/>
              <a:t>This is not a new problem</a:t>
            </a:r>
          </a:p>
        </p:txBody>
      </p:sp>
      <p:sp>
        <p:nvSpPr>
          <p:cNvPr id="3" name="Content Placeholder 2">
            <a:extLst>
              <a:ext uri="{FF2B5EF4-FFF2-40B4-BE49-F238E27FC236}">
                <a16:creationId xmlns:a16="http://schemas.microsoft.com/office/drawing/2014/main" id="{D74D8D12-2BE0-7D9B-8E21-30CF53A6771E}"/>
              </a:ext>
            </a:extLst>
          </p:cNvPr>
          <p:cNvSpPr>
            <a:spLocks noGrp="1"/>
          </p:cNvSpPr>
          <p:nvPr>
            <p:ph idx="1"/>
          </p:nvPr>
        </p:nvSpPr>
        <p:spPr/>
        <p:txBody>
          <a:bodyPr/>
          <a:lstStyle/>
          <a:p>
            <a:r>
              <a:rPr lang="en-US" dirty="0"/>
              <a:t>Industry-based safety standards have been used in other industries</a:t>
            </a:r>
          </a:p>
          <a:p>
            <a:r>
              <a:rPr lang="en-US" dirty="0"/>
              <a:t>Do consumer products and services need to comply to a set of base standards relating to operational robustness?</a:t>
            </a:r>
          </a:p>
          <a:p>
            <a:r>
              <a:rPr lang="en-US" dirty="0"/>
              <a:t>In today’s world of digital goods and services how would such standards be applied?</a:t>
            </a:r>
          </a:p>
        </p:txBody>
      </p:sp>
    </p:spTree>
    <p:extLst>
      <p:ext uri="{BB962C8B-B14F-4D97-AF65-F5344CB8AC3E}">
        <p14:creationId xmlns:p14="http://schemas.microsoft.com/office/powerpoint/2010/main" val="30202336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92500" lnSpcReduction="20000"/>
          </a:bodyPr>
          <a:lstStyle/>
          <a:p>
            <a:pPr>
              <a:spcBef>
                <a:spcPts val="900"/>
              </a:spcBef>
            </a:pPr>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pPr>
              <a:spcBef>
                <a:spcPts val="900"/>
              </a:spcBef>
            </a:pPr>
            <a:r>
              <a:rPr lang="en-AU" dirty="0"/>
              <a:t>Somehow, we’re missing that simple objective and we’ve interposed complexity and adornment that have taken on a life of their own and are in fact eroding trust</a:t>
            </a:r>
          </a:p>
          <a:p>
            <a:pPr>
              <a:spcBef>
                <a:spcPts val="900"/>
              </a:spcBef>
            </a:pPr>
            <a:r>
              <a:rPr lang="en-AU" dirty="0"/>
              <a:t>And that’s bad!</a:t>
            </a:r>
          </a:p>
          <a:p>
            <a:pPr>
              <a:spcBef>
                <a:spcPts val="900"/>
              </a:spcBef>
            </a:pPr>
            <a:r>
              <a:rPr lang="en-AU" b="1" dirty="0"/>
              <a:t>If we can’t trust our communications infrastructure, then we don’t have a useful communications infrastructure.</a:t>
            </a:r>
          </a:p>
          <a:p>
            <a:pPr marL="284175"/>
            <a:endParaRPr lang="en-AU" dirty="0"/>
          </a:p>
          <a:p>
            <a:pPr marL="284175"/>
            <a:endParaRPr lang="en-AU" dirty="0"/>
          </a:p>
        </p:txBody>
      </p:sp>
    </p:spTree>
    <p:extLst>
      <p:ext uri="{BB962C8B-B14F-4D97-AF65-F5344CB8AC3E}">
        <p14:creationId xmlns:p14="http://schemas.microsoft.com/office/powerpoint/2010/main" val="1167544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104.116.164.218 +short @::1</a:t>
            </a:r>
          </a:p>
          <a:p>
            <a:pPr marL="0" indent="0">
              <a:buNone/>
            </a:pPr>
            <a:r>
              <a:rPr lang="en-US" sz="1200" dirty="0">
                <a:latin typeface="Menlo" charset="0"/>
                <a:ea typeface="Menlo" charset="0"/>
                <a:cs typeface="Menlo" charset="0"/>
              </a:rPr>
              <a:t>a104-116-164-218.deploy.static.akamaitechnologies.com</a:t>
            </a:r>
            <a:endParaRPr lang="hr-HR" sz="1500" dirty="0">
              <a:ea typeface="Menlo" charset="0"/>
              <a:cs typeface="Menlo" charset="0"/>
            </a:endParaRPr>
          </a:p>
          <a:p>
            <a:pPr marL="0" indent="0">
              <a:buNone/>
            </a:pPr>
            <a:endParaRPr lang="en-US" sz="1200" dirty="0">
              <a:latin typeface="Menlo" charset="0"/>
              <a:ea typeface="Menlo" charset="0"/>
              <a:cs typeface="Menlo" charset="0"/>
            </a:endParaRPr>
          </a:p>
          <a:p>
            <a:pPr marL="0" indent="0">
              <a:buNone/>
            </a:pPr>
            <a:r>
              <a:rPr lang="hr-HR" sz="1500" dirty="0" err="1">
                <a:ea typeface="Menlo" charset="0"/>
                <a:cs typeface="Menlo" charset="0"/>
              </a:rPr>
              <a:t>That’s</a:t>
            </a:r>
            <a:r>
              <a:rPr lang="hr-HR" sz="1500" dirty="0">
                <a:ea typeface="Menlo" charset="0"/>
                <a:cs typeface="Menlo" charset="0"/>
              </a:rPr>
              <a:t> </a:t>
            </a:r>
            <a:r>
              <a:rPr lang="hr-HR" sz="1500" dirty="0" err="1">
                <a:ea typeface="Menlo" charset="0"/>
                <a:cs typeface="Menlo" charset="0"/>
              </a:rPr>
              <a:t>an</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 IP </a:t>
            </a:r>
            <a:r>
              <a:rPr lang="hr-HR" sz="1500" dirty="0" err="1">
                <a:ea typeface="Menlo" charset="0"/>
                <a:cs typeface="Menlo" charset="0"/>
              </a:rPr>
              <a:t>address</a:t>
            </a:r>
            <a:r>
              <a:rPr lang="hr-HR" sz="1500" dirty="0">
                <a:ea typeface="Menlo" charset="0"/>
                <a:cs typeface="Menlo" charset="0"/>
              </a:rPr>
              <a:t> </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I’m</a:t>
            </a:r>
            <a:r>
              <a:rPr lang="hr-HR" sz="1500" dirty="0">
                <a:ea typeface="Menlo" charset="0"/>
                <a:cs typeface="Menlo" charset="0"/>
              </a:rPr>
              <a:t> NOT a </a:t>
            </a:r>
            <a:r>
              <a:rPr lang="hr-HR" sz="1500" dirty="0" err="1">
                <a:ea typeface="Menlo" charset="0"/>
                <a:cs typeface="Menlo" charset="0"/>
              </a:rPr>
              <a:t>customer</a:t>
            </a:r>
            <a:r>
              <a:rPr lang="hr-HR" sz="1500" dirty="0">
                <a:ea typeface="Menlo" charset="0"/>
                <a:cs typeface="Menlo" charset="0"/>
              </a:rPr>
              <a:t>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Internet Bank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a:t>
            </a:r>
            <a:br>
              <a:rPr lang="hr-HR" sz="1500" dirty="0">
                <a:ea typeface="Menlo" charset="0"/>
                <a:cs typeface="Menlo" charset="0"/>
              </a:rPr>
            </a:br>
            <a:endParaRPr lang="hr-HR" sz="1500" dirty="0">
              <a:ea typeface="Menlo" charset="0"/>
              <a:cs typeface="Menlo" charset="0"/>
            </a:endParaRPr>
          </a:p>
          <a:p>
            <a:pPr marL="0" indent="0">
              <a:buNone/>
            </a:pP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browser trust </a:t>
            </a:r>
            <a:r>
              <a:rPr lang="hr-HR" sz="1500" dirty="0" err="1">
                <a:ea typeface="Menlo" charset="0"/>
                <a:cs typeface="Menlo" charset="0"/>
              </a:rPr>
              <a:t>that</a:t>
            </a:r>
            <a:r>
              <a:rPr lang="hr-HR" sz="1500" dirty="0">
                <a:ea typeface="Menlo" charset="0"/>
                <a:cs typeface="Menlo" charset="0"/>
              </a:rPr>
              <a:t> 104.116.164.218 </a:t>
            </a:r>
            <a:r>
              <a:rPr lang="hr-HR" sz="1500" dirty="0" err="1">
                <a:ea typeface="Menlo" charset="0"/>
                <a:cs typeface="Menlo" charset="0"/>
              </a:rPr>
              <a:t>is</a:t>
            </a:r>
            <a:r>
              <a:rPr lang="hr-HR" sz="1500" dirty="0">
                <a:ea typeface="Menlo" charset="0"/>
                <a:cs typeface="Menlo" charset="0"/>
              </a:rPr>
              <a:t> </a:t>
            </a:r>
            <a:r>
              <a:rPr lang="hr-HR" sz="1500" dirty="0" err="1">
                <a:ea typeface="Menlo" charset="0"/>
                <a:cs typeface="Menlo" charset="0"/>
              </a:rPr>
              <a:t>really</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a:t>
            </a:r>
            <a:r>
              <a:rPr lang="hr-HR" sz="1500" dirty="0" err="1">
                <a:ea typeface="Menlo" charset="0"/>
                <a:cs typeface="Menlo" charset="0"/>
              </a:rPr>
              <a:t>authentic</a:t>
            </a:r>
            <a:r>
              <a:rPr lang="hr-HR" sz="1500" dirty="0">
                <a:ea typeface="Menlo" charset="0"/>
                <a:cs typeface="Menlo" charset="0"/>
              </a:rPr>
              <a:t> web site for </a:t>
            </a:r>
            <a:r>
              <a:rPr lang="hr-HR" sz="1500" dirty="0" err="1">
                <a:ea typeface="Menlo" charset="0"/>
                <a:cs typeface="Menlo" charset="0"/>
              </a:rPr>
              <a:t>the</a:t>
            </a:r>
            <a:r>
              <a:rPr lang="hr-HR" sz="1500" dirty="0">
                <a:ea typeface="Menlo" charset="0"/>
                <a:cs typeface="Menlo" charset="0"/>
              </a:rPr>
              <a:t> Commonwealth Bank </a:t>
            </a:r>
            <a:r>
              <a:rPr lang="hr-HR" sz="1500" dirty="0" err="1">
                <a:ea typeface="Menlo" charset="0"/>
                <a:cs typeface="Menlo" charset="0"/>
              </a:rPr>
              <a:t>of</a:t>
            </a:r>
            <a:r>
              <a:rPr lang="hr-HR" sz="1500" dirty="0">
                <a:ea typeface="Menlo" charset="0"/>
                <a:cs typeface="Menlo" charset="0"/>
              </a:rPr>
              <a:t> Australia,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not</a:t>
            </a:r>
            <a:r>
              <a:rPr lang="hr-HR" sz="1500" dirty="0">
                <a:ea typeface="Menlo" charset="0"/>
                <a:cs typeface="Menlo" charset="0"/>
              </a:rPr>
              <a:t> some </a:t>
            </a:r>
            <a:r>
              <a:rPr lang="hr-HR" sz="1500" dirty="0" err="1">
                <a:ea typeface="Menlo" charset="0"/>
                <a:cs typeface="Menlo" charset="0"/>
              </a:rPr>
              <a:t>dastardly</a:t>
            </a:r>
            <a:r>
              <a:rPr lang="hr-HR" sz="1500" dirty="0">
                <a:ea typeface="Menlo" charset="0"/>
                <a:cs typeface="Menlo" charset="0"/>
              </a:rPr>
              <a:t> </a:t>
            </a:r>
            <a:r>
              <a:rPr lang="hr-HR" sz="1500" dirty="0" err="1">
                <a:ea typeface="Menlo" charset="0"/>
                <a:cs typeface="Menlo" charset="0"/>
              </a:rPr>
              <a:t>evil</a:t>
            </a:r>
            <a:r>
              <a:rPr lang="hr-HR" sz="1500" dirty="0">
                <a:ea typeface="Menlo" charset="0"/>
                <a:cs typeface="Menlo" charset="0"/>
              </a:rPr>
              <a:t> </a:t>
            </a:r>
            <a:r>
              <a:rPr lang="hr-HR" sz="1500" dirty="0" err="1">
                <a:ea typeface="Menlo" charset="0"/>
                <a:cs typeface="Menlo" charset="0"/>
              </a:rPr>
              <a:t>scam</a:t>
            </a:r>
            <a:r>
              <a:rPr lang="hr-HR" sz="1500" dirty="0">
                <a:ea typeface="Menlo" charset="0"/>
                <a:cs typeface="Menlo" charset="0"/>
              </a:rPr>
              <a:t> </a:t>
            </a:r>
            <a:r>
              <a:rPr lang="hr-HR" sz="1500" dirty="0" err="1">
                <a:ea typeface="Menlo" charset="0"/>
                <a:cs typeface="Menlo" charset="0"/>
              </a:rPr>
              <a:t>designed</a:t>
            </a:r>
            <a:r>
              <a:rPr lang="hr-HR" sz="1500" dirty="0">
                <a:ea typeface="Menlo" charset="0"/>
                <a:cs typeface="Menlo" charset="0"/>
              </a:rPr>
              <a:t> to </a:t>
            </a:r>
            <a:r>
              <a:rPr lang="hr-HR" sz="1500" dirty="0" err="1">
                <a:ea typeface="Menlo" charset="0"/>
                <a:cs typeface="Menlo" charset="0"/>
              </a:rPr>
              <a:t>steal</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passwords</a:t>
            </a:r>
            <a:r>
              <a:rPr lang="hr-HR" sz="1500" dirty="0">
                <a:ea typeface="Menlo" charset="0"/>
                <a:cs typeface="Menlo" charset="0"/>
              </a:rPr>
              <a:t>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money</a:t>
            </a:r>
            <a:r>
              <a:rPr lang="hr-HR" sz="1500" dirty="0">
                <a:ea typeface="Menlo" charset="0"/>
                <a:cs typeface="Menlo" charset="0"/>
              </a:rPr>
              <a:t>?</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I trust </a:t>
            </a:r>
            <a:r>
              <a:rPr lang="hr-HR" sz="1500" dirty="0" err="1">
                <a:ea typeface="Menlo" charset="0"/>
                <a:cs typeface="Menlo" charset="0"/>
              </a:rPr>
              <a:t>my</a:t>
            </a:r>
            <a:r>
              <a:rPr lang="hr-HR" sz="15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315734" y="1138728"/>
            <a:ext cx="1475173"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DD951EC2-C022-BD4E-928B-30E79B5987DE}"/>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1500" dirty="0">
                <a:latin typeface="AhnbergHand" pitchFamily="2" charset="0"/>
                <a:ea typeface="Menlo" charset="0"/>
                <a:cs typeface="Menlo" charset="0"/>
              </a:rPr>
              <a:t>How </a:t>
            </a:r>
            <a:r>
              <a:rPr lang="hr-HR" sz="1500" dirty="0" err="1">
                <a:latin typeface="AhnbergHand" pitchFamily="2" charset="0"/>
                <a:ea typeface="Menlo" charset="0"/>
                <a:cs typeface="Menlo" charset="0"/>
              </a:rPr>
              <a:t>does</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my</a:t>
            </a:r>
            <a:r>
              <a:rPr lang="hr-HR" sz="1500" dirty="0">
                <a:latin typeface="AhnbergHand" pitchFamily="2" charset="0"/>
                <a:ea typeface="Menlo" charset="0"/>
                <a:cs typeface="Menlo" charset="0"/>
              </a:rPr>
              <a:t> browser </a:t>
            </a:r>
            <a:r>
              <a:rPr lang="hr-HR" sz="1500" dirty="0" err="1">
                <a:latin typeface="AhnbergHand" pitchFamily="2" charset="0"/>
                <a:ea typeface="Menlo" charset="0"/>
                <a:cs typeface="Menlo" charset="0"/>
              </a:rPr>
              <a:t>tell</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the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difference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between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intended</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truth</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and</a:t>
            </a:r>
            <a:r>
              <a:rPr lang="hr-HR" sz="1500" dirty="0">
                <a:latin typeface="AhnbergHand" pitchFamily="2" charset="0"/>
                <a:ea typeface="Menlo" charset="0"/>
                <a:cs typeface="Menlo" charset="0"/>
              </a:rPr>
              <a:t> a </a:t>
            </a:r>
            <a:r>
              <a:rPr lang="hr-HR" sz="1500" dirty="0" err="1">
                <a:latin typeface="AhnbergHand" pitchFamily="2" charset="0"/>
                <a:ea typeface="Menlo" charset="0"/>
                <a:cs typeface="Menlo" charset="0"/>
              </a:rPr>
              <a:t>dastardly</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lie</a:t>
            </a:r>
            <a:r>
              <a:rPr lang="hr-HR" sz="1500" dirty="0">
                <a:latin typeface="AhnbergHand" pitchFamily="2" charset="0"/>
                <a:ea typeface="Menlo" charset="0"/>
                <a:cs typeface="Menlo" charset="0"/>
              </a:rPr>
              <a:t>?</a:t>
            </a:r>
            <a:endParaRPr lang="en-US" sz="15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38" y="2112295"/>
            <a:ext cx="1642145" cy="692144"/>
          </a:xfrm>
          <a:prstGeom prst="rect">
            <a:avLst/>
          </a:prstGeom>
        </p:spPr>
      </p:pic>
      <p:pic>
        <p:nvPicPr>
          <p:cNvPr id="6" name="Picture 5"/>
          <p:cNvPicPr>
            <a:picLocks noChangeAspect="1"/>
          </p:cNvPicPr>
          <p:nvPr/>
        </p:nvPicPr>
        <p:blipFill>
          <a:blip r:embed="rId3"/>
          <a:stretch>
            <a:fillRect/>
          </a:stretch>
        </p:blipFill>
        <p:spPr>
          <a:xfrm>
            <a:off x="4798858" y="2891712"/>
            <a:ext cx="872627" cy="584660"/>
          </a:xfrm>
          <a:prstGeom prst="rect">
            <a:avLst/>
          </a:prstGeom>
        </p:spPr>
      </p:pic>
      <p:pic>
        <p:nvPicPr>
          <p:cNvPr id="7" name="Picture 6"/>
          <p:cNvPicPr>
            <a:picLocks noChangeAspect="1"/>
          </p:cNvPicPr>
          <p:nvPr/>
        </p:nvPicPr>
        <p:blipFill>
          <a:blip r:embed="rId4"/>
          <a:stretch>
            <a:fillRect/>
          </a:stretch>
        </p:blipFill>
        <p:spPr>
          <a:xfrm>
            <a:off x="3684867" y="2272235"/>
            <a:ext cx="1439236" cy="619477"/>
          </a:xfrm>
          <a:prstGeom prst="rect">
            <a:avLst/>
          </a:prstGeom>
        </p:spPr>
      </p:pic>
      <p:pic>
        <p:nvPicPr>
          <p:cNvPr id="8" name="Picture 7"/>
          <p:cNvPicPr>
            <a:picLocks noChangeAspect="1"/>
          </p:cNvPicPr>
          <p:nvPr/>
        </p:nvPicPr>
        <p:blipFill>
          <a:blip r:embed="rId5"/>
          <a:stretch>
            <a:fillRect/>
          </a:stretch>
        </p:blipFill>
        <p:spPr>
          <a:xfrm>
            <a:off x="2896924" y="2891711"/>
            <a:ext cx="1807303" cy="1343202"/>
          </a:xfrm>
          <a:prstGeom prst="rect">
            <a:avLst/>
          </a:prstGeom>
        </p:spPr>
      </p:pic>
      <p:pic>
        <p:nvPicPr>
          <p:cNvPr id="9" name="Picture 8"/>
          <p:cNvPicPr>
            <a:picLocks noChangeAspect="1"/>
          </p:cNvPicPr>
          <p:nvPr/>
        </p:nvPicPr>
        <p:blipFill>
          <a:blip r:embed="rId6"/>
          <a:stretch>
            <a:fillRect/>
          </a:stretch>
        </p:blipFill>
        <p:spPr>
          <a:xfrm>
            <a:off x="2055741" y="1824447"/>
            <a:ext cx="1682361" cy="1141166"/>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628153" y="1543052"/>
            <a:ext cx="4816829" cy="2545854"/>
          </a:xfrm>
        </p:spPr>
        <p:txBody>
          <a:bodyPr>
            <a:normAutofit fontScale="925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a:t>
            </a:r>
            <a:r>
              <a:rPr lang="en-US" b="1" dirty="0"/>
              <a:t>public</a:t>
            </a:r>
            <a:r>
              <a:rPr lang="en-US" dirty="0"/>
              <a:t>, and keep the other a closely guarded </a:t>
            </a:r>
            <a:r>
              <a:rPr lang="en-US" b="1" dirty="0"/>
              <a:t>private</a:t>
            </a:r>
            <a:r>
              <a:rPr lang="en-US" dirty="0"/>
              <a:t>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444982" y="1830154"/>
            <a:ext cx="2408576" cy="1734175"/>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63FC-C18D-78C3-6090-071F03171FE5}"/>
              </a:ext>
            </a:extLst>
          </p:cNvPr>
          <p:cNvSpPr>
            <a:spLocks noGrp="1"/>
          </p:cNvSpPr>
          <p:nvPr>
            <p:ph type="title"/>
          </p:nvPr>
        </p:nvSpPr>
        <p:spPr/>
        <p:txBody>
          <a:bodyPr/>
          <a:lstStyle/>
          <a:p>
            <a:r>
              <a:rPr lang="en-AU" dirty="0"/>
              <a:t>This is important</a:t>
            </a:r>
          </a:p>
        </p:txBody>
      </p:sp>
      <p:sp>
        <p:nvSpPr>
          <p:cNvPr id="3" name="Content Placeholder 2">
            <a:extLst>
              <a:ext uri="{FF2B5EF4-FFF2-40B4-BE49-F238E27FC236}">
                <a16:creationId xmlns:a16="http://schemas.microsoft.com/office/drawing/2014/main" id="{159F2648-D571-0DFE-2618-BE4A1DB1E5FB}"/>
              </a:ext>
            </a:extLst>
          </p:cNvPr>
          <p:cNvSpPr>
            <a:spLocks noGrp="1"/>
          </p:cNvSpPr>
          <p:nvPr>
            <p:ph idx="1"/>
          </p:nvPr>
        </p:nvSpPr>
        <p:spPr/>
        <p:txBody>
          <a:bodyPr>
            <a:normAutofit fontScale="92500"/>
          </a:bodyPr>
          <a:lstStyle/>
          <a:p>
            <a:pPr marL="0" indent="0">
              <a:buNone/>
            </a:pPr>
            <a:r>
              <a:rPr lang="en-AU" dirty="0"/>
              <a:t>So I will repeat it:</a:t>
            </a:r>
          </a:p>
          <a:p>
            <a:pPr lvl="1"/>
            <a:r>
              <a:rPr lang="en-AU" dirty="0"/>
              <a:t>Using public/private key cryptography requires a pair of keys (A,B) such that:</a:t>
            </a:r>
          </a:p>
          <a:p>
            <a:pPr lvl="2"/>
            <a:r>
              <a:rPr lang="en-AU" dirty="0"/>
              <a:t>Anything encrypted using key A can ONLY be decrypted using key B, and no other key</a:t>
            </a:r>
          </a:p>
          <a:p>
            <a:pPr lvl="2"/>
            <a:r>
              <a:rPr lang="en-AU" dirty="0"/>
              <a:t>Anything encrypted using key B can ONLY be decrypted using key A, and no other key</a:t>
            </a:r>
          </a:p>
          <a:p>
            <a:pPr lvl="2"/>
            <a:r>
              <a:rPr lang="en-AU" dirty="0"/>
              <a:t>Knowing the value of one key WILL NOT let you work out the value of the other key anytime soon!</a:t>
            </a:r>
          </a:p>
          <a:p>
            <a:pPr marL="0" indent="0">
              <a:buNone/>
            </a:pPr>
            <a:r>
              <a:rPr lang="en-AU" dirty="0"/>
              <a:t>This form of asymmetric cryptography lies at the heart of the Internet’s security framework</a:t>
            </a:r>
          </a:p>
        </p:txBody>
      </p:sp>
      <p:sp>
        <p:nvSpPr>
          <p:cNvPr id="4" name="Freeform 3">
            <a:extLst>
              <a:ext uri="{FF2B5EF4-FFF2-40B4-BE49-F238E27FC236}">
                <a16:creationId xmlns:a16="http://schemas.microsoft.com/office/drawing/2014/main" id="{A570C06B-B564-FA99-624E-C9B2472CF844}"/>
              </a:ext>
            </a:extLst>
          </p:cNvPr>
          <p:cNvSpPr/>
          <p:nvPr/>
        </p:nvSpPr>
        <p:spPr>
          <a:xfrm>
            <a:off x="524786" y="4015409"/>
            <a:ext cx="6829713" cy="71561"/>
          </a:xfrm>
          <a:custGeom>
            <a:avLst/>
            <a:gdLst>
              <a:gd name="connsiteX0" fmla="*/ 103367 w 6829713"/>
              <a:gd name="connsiteY0" fmla="*/ 0 h 71561"/>
              <a:gd name="connsiteX1" fmla="*/ 1216550 w 6829713"/>
              <a:gd name="connsiteY1" fmla="*/ 0 h 71561"/>
              <a:gd name="connsiteX2" fmla="*/ 2997642 w 6829713"/>
              <a:gd name="connsiteY2" fmla="*/ 23854 h 71561"/>
              <a:gd name="connsiteX3" fmla="*/ 4651513 w 6829713"/>
              <a:gd name="connsiteY3" fmla="*/ 71561 h 71561"/>
              <a:gd name="connsiteX4" fmla="*/ 6822219 w 6829713"/>
              <a:gd name="connsiteY4" fmla="*/ 63610 h 71561"/>
              <a:gd name="connsiteX5" fmla="*/ 5414838 w 6829713"/>
              <a:gd name="connsiteY5" fmla="*/ 55659 h 71561"/>
              <a:gd name="connsiteX6" fmla="*/ 3649649 w 6829713"/>
              <a:gd name="connsiteY6" fmla="*/ 23854 h 71561"/>
              <a:gd name="connsiteX7" fmla="*/ 1470991 w 6829713"/>
              <a:gd name="connsiteY7" fmla="*/ 47708 h 71561"/>
              <a:gd name="connsiteX8" fmla="*/ 0 w 6829713"/>
              <a:gd name="connsiteY8" fmla="*/ 23854 h 7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9713" h="71561">
                <a:moveTo>
                  <a:pt x="103367" y="0"/>
                </a:moveTo>
                <a:lnTo>
                  <a:pt x="1216550" y="0"/>
                </a:lnTo>
                <a:lnTo>
                  <a:pt x="2997642" y="23854"/>
                </a:lnTo>
                <a:lnTo>
                  <a:pt x="4651513" y="71561"/>
                </a:lnTo>
                <a:lnTo>
                  <a:pt x="6822219" y="63610"/>
                </a:lnTo>
                <a:cubicBezTo>
                  <a:pt x="6949440" y="60960"/>
                  <a:pt x="5414838" y="55659"/>
                  <a:pt x="5414838" y="55659"/>
                </a:cubicBezTo>
                <a:lnTo>
                  <a:pt x="3649649" y="23854"/>
                </a:lnTo>
                <a:lnTo>
                  <a:pt x="1470991" y="47708"/>
                </a:lnTo>
                <a:cubicBezTo>
                  <a:pt x="862716" y="47708"/>
                  <a:pt x="431358" y="35781"/>
                  <a:pt x="0" y="2385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6B30958-7BA1-005B-190F-A641E4FCC0D6}"/>
              </a:ext>
            </a:extLst>
          </p:cNvPr>
          <p:cNvSpPr/>
          <p:nvPr/>
        </p:nvSpPr>
        <p:spPr>
          <a:xfrm>
            <a:off x="540689" y="4405023"/>
            <a:ext cx="3315694" cy="95481"/>
          </a:xfrm>
          <a:custGeom>
            <a:avLst/>
            <a:gdLst>
              <a:gd name="connsiteX0" fmla="*/ 0 w 3315694"/>
              <a:gd name="connsiteY0" fmla="*/ 0 h 95481"/>
              <a:gd name="connsiteX1" fmla="*/ 1558455 w 3315694"/>
              <a:gd name="connsiteY1" fmla="*/ 95415 h 95481"/>
              <a:gd name="connsiteX2" fmla="*/ 3315694 w 3315694"/>
              <a:gd name="connsiteY2" fmla="*/ 15902 h 95481"/>
              <a:gd name="connsiteX3" fmla="*/ 1558455 w 3315694"/>
              <a:gd name="connsiteY3" fmla="*/ 63610 h 95481"/>
              <a:gd name="connsiteX4" fmla="*/ 63610 w 3315694"/>
              <a:gd name="connsiteY4" fmla="*/ 55659 h 95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94" h="95481">
                <a:moveTo>
                  <a:pt x="0" y="0"/>
                </a:moveTo>
                <a:cubicBezTo>
                  <a:pt x="502919" y="46382"/>
                  <a:pt x="1005839" y="92765"/>
                  <a:pt x="1558455" y="95415"/>
                </a:cubicBezTo>
                <a:cubicBezTo>
                  <a:pt x="2111071" y="98065"/>
                  <a:pt x="3315694" y="21203"/>
                  <a:pt x="3315694" y="15902"/>
                </a:cubicBezTo>
                <a:cubicBezTo>
                  <a:pt x="3315694" y="10601"/>
                  <a:pt x="1558455" y="63610"/>
                  <a:pt x="1558455" y="63610"/>
                </a:cubicBezTo>
                <a:lnTo>
                  <a:pt x="63610" y="55659"/>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91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a:bodyPr>
          <a:lstStyle/>
          <a:p>
            <a:r>
              <a:rPr lang="en-AU" dirty="0"/>
              <a:t>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970059" y="1436634"/>
            <a:ext cx="7792278" cy="3394472"/>
          </a:xfrm>
        </p:spPr>
        <p:txBody>
          <a:bodyPr>
            <a:normAutofit/>
          </a:bodyPr>
          <a:lstStyle/>
          <a:p>
            <a:pPr marL="0" indent="0">
              <a:buNone/>
            </a:pPr>
            <a:r>
              <a:rPr lang="en-AU" sz="1800" dirty="0"/>
              <a:t>If I have a copy of your PUBLIC key,  and you encrypt a message with your PRIVATE key, and I can decrypt the message using your PUBLIC key, then </a:t>
            </a:r>
          </a:p>
          <a:p>
            <a:pPr lvl="1"/>
            <a:r>
              <a:rPr lang="en-AU" sz="1800" dirty="0"/>
              <a:t>I know no one has tampered with your original message</a:t>
            </a:r>
          </a:p>
          <a:p>
            <a:pPr lvl="1"/>
            <a:r>
              <a:rPr lang="en-AU" sz="1800" dirty="0"/>
              <a:t>And I know it was you that sent it.</a:t>
            </a:r>
          </a:p>
          <a:p>
            <a:pPr lvl="1"/>
            <a:r>
              <a:rPr lang="en-AU" sz="1800" dirty="0"/>
              <a:t>And you can’t deny it.</a:t>
            </a:r>
          </a:p>
          <a:p>
            <a:endParaRPr lang="en-AU" sz="1800" dirty="0"/>
          </a:p>
          <a:p>
            <a:pPr marL="0" indent="0">
              <a:buNone/>
            </a:pPr>
            <a:r>
              <a:rPr lang="en-AU" sz="1800" dirty="0"/>
              <a:t>If we negotiate a session key using the combination of your public key and a local private session key and encrypt all session messages using this session key, then </a:t>
            </a:r>
          </a:p>
          <a:p>
            <a:pPr lvl="1"/>
            <a:r>
              <a:rPr lang="en-AU" sz="1800" dirty="0"/>
              <a:t>I am confident no one else can eavesdrop on our conversation in this session</a:t>
            </a:r>
            <a:endParaRPr lang="en-AU" sz="1500" dirty="0"/>
          </a:p>
        </p:txBody>
      </p:sp>
    </p:spTree>
    <p:extLst>
      <p:ext uri="{BB962C8B-B14F-4D97-AF65-F5344CB8AC3E}">
        <p14:creationId xmlns:p14="http://schemas.microsoft.com/office/powerpoint/2010/main" val="133726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a:xfrm>
            <a:off x="457200" y="1200151"/>
            <a:ext cx="8686800" cy="3394472"/>
          </a:xfrm>
        </p:spPr>
        <p:txBody>
          <a:bodyPr>
            <a:normAutofit/>
          </a:bodyPr>
          <a:lstStyle/>
          <a:p>
            <a:pPr marL="0" indent="0">
              <a:buNone/>
            </a:pPr>
            <a:r>
              <a:rPr lang="en-AU" sz="2000" dirty="0"/>
              <a:t>But how do I know this is YOUR public key?</a:t>
            </a:r>
          </a:p>
          <a:p>
            <a:pPr lvl="1"/>
            <a:r>
              <a:rPr lang="en-AU" sz="2000" dirty="0"/>
              <a:t>And not the public key of some dastardly evil agent pretending to be you?</a:t>
            </a:r>
          </a:p>
          <a:p>
            <a:endParaRPr lang="en-AU" sz="2000" dirty="0"/>
          </a:p>
          <a:p>
            <a:r>
              <a:rPr lang="en-AU" sz="2000" dirty="0"/>
              <a:t>I don’t know you</a:t>
            </a:r>
          </a:p>
          <a:p>
            <a:r>
              <a:rPr lang="en-AU" sz="2000" dirty="0"/>
              <a:t>I’ve never met you</a:t>
            </a:r>
          </a:p>
          <a:p>
            <a:r>
              <a:rPr lang="en-AU" sz="2000" dirty="0"/>
              <a:t>So, I have absolutely no clue if this public key value is yours or not!</a:t>
            </a:r>
          </a:p>
          <a:p>
            <a:endParaRPr lang="en-AU" sz="2000" dirty="0"/>
          </a:p>
          <a:p>
            <a:endParaRPr lang="en-AU" sz="2000" dirty="0"/>
          </a:p>
        </p:txBody>
      </p:sp>
    </p:spTree>
    <p:extLst>
      <p:ext uri="{BB962C8B-B14F-4D97-AF65-F5344CB8AC3E}">
        <p14:creationId xmlns:p14="http://schemas.microsoft.com/office/powerpoint/2010/main" val="270786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725" dirty="0"/>
              <a:t>What if I ‘trust’ an intermediary*?</a:t>
            </a:r>
          </a:p>
          <a:p>
            <a:pPr lvl="1"/>
            <a:r>
              <a:rPr lang="en-AU" sz="1725" dirty="0"/>
              <a:t>Who has contacted you and validated your identity and conducted a ‘proof of possession’ test that you have control of a private key that matches your public key</a:t>
            </a:r>
          </a:p>
          <a:p>
            <a:r>
              <a:rPr lang="en-AU" sz="1725" dirty="0"/>
              <a:t>If this trusted intermediary signs an attestation that this is your public key (with their private key) then I would be able to trust this public key</a:t>
            </a:r>
          </a:p>
          <a:p>
            <a:r>
              <a:rPr lang="en-AU" sz="1725" dirty="0"/>
              <a:t>This ‘attestation’ takes the form of a “public key certificate”</a:t>
            </a:r>
          </a:p>
          <a:p>
            <a:endParaRPr lang="en-AU" sz="1725" dirty="0"/>
          </a:p>
        </p:txBody>
      </p:sp>
      <p:sp>
        <p:nvSpPr>
          <p:cNvPr id="4" name="TextBox 3">
            <a:extLst>
              <a:ext uri="{FF2B5EF4-FFF2-40B4-BE49-F238E27FC236}">
                <a16:creationId xmlns:a16="http://schemas.microsoft.com/office/drawing/2014/main" id="{3BE53675-36C9-ECF4-A5A3-22407BAE8CD7}"/>
              </a:ext>
            </a:extLst>
          </p:cNvPr>
          <p:cNvSpPr txBox="1"/>
          <p:nvPr/>
        </p:nvSpPr>
        <p:spPr>
          <a:xfrm>
            <a:off x="3737114" y="4810563"/>
            <a:ext cx="5788549" cy="253916"/>
          </a:xfrm>
          <a:prstGeom prst="rect">
            <a:avLst/>
          </a:prstGeom>
          <a:noFill/>
        </p:spPr>
        <p:txBody>
          <a:bodyPr wrap="square" rtlCol="0">
            <a:spAutoFit/>
          </a:bodyPr>
          <a:lstStyle/>
          <a:p>
            <a:r>
              <a:rPr lang="en-AU" sz="1050" i="1" dirty="0"/>
              <a:t>* If you have ever used “public notaries” to validate a document, then this is a digital equivalent</a:t>
            </a:r>
          </a:p>
        </p:txBody>
      </p:sp>
    </p:spTree>
    <p:extLst>
      <p:ext uri="{BB962C8B-B14F-4D97-AF65-F5344CB8AC3E}">
        <p14:creationId xmlns:p14="http://schemas.microsoft.com/office/powerpoint/2010/main" val="353019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5806A-BCA2-F0DF-06CF-CFF9D4B71BA1}"/>
              </a:ext>
            </a:extLst>
          </p:cNvPr>
          <p:cNvPicPr>
            <a:picLocks noChangeAspect="1"/>
          </p:cNvPicPr>
          <p:nvPr/>
        </p:nvPicPr>
        <p:blipFill>
          <a:blip r:embed="rId2"/>
          <a:stretch>
            <a:fillRect/>
          </a:stretch>
        </p:blipFill>
        <p:spPr>
          <a:xfrm>
            <a:off x="181489" y="0"/>
            <a:ext cx="6038022" cy="51435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791466" y="1906579"/>
            <a:ext cx="2535359" cy="496903"/>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 name="TextBox 1">
            <a:extLst>
              <a:ext uri="{FF2B5EF4-FFF2-40B4-BE49-F238E27FC236}">
                <a16:creationId xmlns:a16="http://schemas.microsoft.com/office/drawing/2014/main" id="{7E990BC7-33A8-E11B-7F85-0D23607C2AF7}"/>
              </a:ext>
            </a:extLst>
          </p:cNvPr>
          <p:cNvSpPr txBox="1"/>
          <p:nvPr/>
        </p:nvSpPr>
        <p:spPr>
          <a:xfrm>
            <a:off x="6340731" y="574003"/>
            <a:ext cx="2683130" cy="2308324"/>
          </a:xfrm>
          <a:prstGeom prst="rect">
            <a:avLst/>
          </a:prstGeom>
          <a:noFill/>
        </p:spPr>
        <p:txBody>
          <a:bodyPr wrap="square" rtlCol="0">
            <a:spAutoFit/>
          </a:bodyPr>
          <a:lstStyle/>
          <a:p>
            <a:r>
              <a:rPr lang="en-AU" sz="1200" dirty="0"/>
              <a:t>I trust that this is the web site of the Commonwealth Bank because I used the Commonwealth Bank’s public key to set up the encrypted connection to the server.</a:t>
            </a:r>
          </a:p>
          <a:p>
            <a:endParaRPr lang="en-AU" sz="1200" dirty="0"/>
          </a:p>
          <a:p>
            <a:r>
              <a:rPr lang="en-AU" sz="1200" dirty="0"/>
              <a:t>And I can trust that this is the Commonwealth Bank’s public key because I trust that Entrust has performed a number of checks before issuing a public key certificate for this public key </a:t>
            </a:r>
          </a:p>
        </p:txBody>
      </p:sp>
    </p:spTree>
    <p:extLst>
      <p:ext uri="{BB962C8B-B14F-4D97-AF65-F5344CB8AC3E}">
        <p14:creationId xmlns:p14="http://schemas.microsoft.com/office/powerpoint/2010/main" val="329844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2188" y="1010605"/>
            <a:ext cx="6156684" cy="1620179"/>
          </a:xfrm>
        </p:spPr>
        <p:txBody>
          <a:bodyPr>
            <a:normAutofit fontScale="90000"/>
          </a:bodyPr>
          <a:lstStyle/>
          <a:p>
            <a:r>
              <a:rPr lang="en-US" sz="4400" dirty="0"/>
              <a:t>The Foundations of Network 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 AM</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a:extLst>
              <a:ext uri="{FF2B5EF4-FFF2-40B4-BE49-F238E27FC236}">
                <a16:creationId xmlns:a16="http://schemas.microsoft.com/office/drawing/2014/main" id="{09968759-5589-3794-B24F-A82500D7CAC6}"/>
              </a:ext>
            </a:extLst>
          </p:cNvPr>
          <p:cNvSpPr/>
          <p:nvPr/>
        </p:nvSpPr>
        <p:spPr>
          <a:xfrm>
            <a:off x="4718767" y="1855524"/>
            <a:ext cx="2372710" cy="622743"/>
          </a:xfrm>
          <a:custGeom>
            <a:avLst/>
            <a:gdLst>
              <a:gd name="connsiteX0" fmla="*/ 0 w 3163613"/>
              <a:gd name="connsiteY0" fmla="*/ 830324 h 830324"/>
              <a:gd name="connsiteX1" fmla="*/ 451944 w 3163613"/>
              <a:gd name="connsiteY1" fmla="*/ 441441 h 830324"/>
              <a:gd name="connsiteX2" fmla="*/ 1355834 w 3163613"/>
              <a:gd name="connsiteY2" fmla="*/ 7 h 830324"/>
              <a:gd name="connsiteX3" fmla="*/ 1061544 w 3163613"/>
              <a:gd name="connsiteY3" fmla="*/ 451951 h 830324"/>
              <a:gd name="connsiteX4" fmla="*/ 2396358 w 3163613"/>
              <a:gd name="connsiteY4" fmla="*/ 84089 h 830324"/>
              <a:gd name="connsiteX5" fmla="*/ 1996965 w 3163613"/>
              <a:gd name="connsiteY5" fmla="*/ 420420 h 830324"/>
              <a:gd name="connsiteX6" fmla="*/ 3163613 w 3163613"/>
              <a:gd name="connsiteY6" fmla="*/ 199703 h 83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613" h="830324">
                <a:moveTo>
                  <a:pt x="0" y="830324"/>
                </a:moveTo>
                <a:cubicBezTo>
                  <a:pt x="112986" y="705075"/>
                  <a:pt x="225972" y="579827"/>
                  <a:pt x="451944" y="441441"/>
                </a:cubicBezTo>
                <a:cubicBezTo>
                  <a:pt x="677916" y="303055"/>
                  <a:pt x="1254234" y="-1745"/>
                  <a:pt x="1355834" y="7"/>
                </a:cubicBezTo>
                <a:cubicBezTo>
                  <a:pt x="1457434" y="1759"/>
                  <a:pt x="888123" y="437937"/>
                  <a:pt x="1061544" y="451951"/>
                </a:cubicBezTo>
                <a:cubicBezTo>
                  <a:pt x="1234965" y="465965"/>
                  <a:pt x="2240455" y="89344"/>
                  <a:pt x="2396358" y="84089"/>
                </a:cubicBezTo>
                <a:cubicBezTo>
                  <a:pt x="2552261" y="78834"/>
                  <a:pt x="1869089" y="401151"/>
                  <a:pt x="1996965" y="420420"/>
                </a:cubicBezTo>
                <a:cubicBezTo>
                  <a:pt x="2124841" y="439689"/>
                  <a:pt x="2644227" y="319696"/>
                  <a:pt x="3163613" y="1997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BC6709E7-443C-873C-38E2-FA912846FC94}"/>
              </a:ext>
            </a:extLst>
          </p:cNvPr>
          <p:cNvSpPr txBox="1"/>
          <p:nvPr/>
        </p:nvSpPr>
        <p:spPr>
          <a:xfrm rot="21260675">
            <a:off x="4013480" y="2618786"/>
            <a:ext cx="2254143" cy="553998"/>
          </a:xfrm>
          <a:prstGeom prst="rect">
            <a:avLst/>
          </a:prstGeom>
          <a:noFill/>
        </p:spPr>
        <p:txBody>
          <a:bodyPr wrap="none" rtlCol="0">
            <a:spAutoFit/>
          </a:bodyPr>
          <a:lstStyle/>
          <a:p>
            <a:r>
              <a:rPr lang="en-AU" sz="3000" dirty="0">
                <a:solidFill>
                  <a:schemeClr val="accent6">
                    <a:lumMod val="50000"/>
                  </a:schemeClr>
                </a:solidFill>
                <a:latin typeface="AhnbergHand" pitchFamily="2" charset="0"/>
              </a:rPr>
              <a:t>Insecurity!</a:t>
            </a:r>
          </a:p>
        </p:txBody>
      </p:sp>
    </p:spTree>
    <p:extLst>
      <p:ext uri="{BB962C8B-B14F-4D97-AF65-F5344CB8AC3E}">
        <p14:creationId xmlns:p14="http://schemas.microsoft.com/office/powerpoint/2010/main" val="1252998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02F1-A8D6-9D01-EAEE-40186D5F99BB}"/>
              </a:ext>
            </a:extLst>
          </p:cNvPr>
          <p:cNvSpPr>
            <a:spLocks noGrp="1"/>
          </p:cNvSpPr>
          <p:nvPr>
            <p:ph type="title"/>
          </p:nvPr>
        </p:nvSpPr>
        <p:spPr/>
        <p:txBody>
          <a:bodyPr/>
          <a:lstStyle/>
          <a:p>
            <a:r>
              <a:rPr lang="en-AU" dirty="0"/>
              <a:t>And another example</a:t>
            </a:r>
          </a:p>
        </p:txBody>
      </p:sp>
      <p:sp>
        <p:nvSpPr>
          <p:cNvPr id="3" name="Content Placeholder 2">
            <a:extLst>
              <a:ext uri="{FF2B5EF4-FFF2-40B4-BE49-F238E27FC236}">
                <a16:creationId xmlns:a16="http://schemas.microsoft.com/office/drawing/2014/main" id="{E93CD2D9-23AC-BFB7-899A-C6038E8502A8}"/>
              </a:ext>
            </a:extLst>
          </p:cNvPr>
          <p:cNvSpPr>
            <a:spLocks noGrp="1"/>
          </p:cNvSpPr>
          <p:nvPr>
            <p:ph idx="1"/>
          </p:nvPr>
        </p:nvSpPr>
        <p:spPr/>
        <p:txBody>
          <a:bodyPr/>
          <a:lstStyle/>
          <a:p>
            <a:r>
              <a:rPr lang="en-AU" dirty="0"/>
              <a:t>Let’s take </a:t>
            </a:r>
            <a:r>
              <a:rPr lang="en-AU" dirty="0">
                <a:hlinkClick r:id="rId2"/>
              </a:rPr>
              <a:t>www.apnic.net</a:t>
            </a:r>
            <a:r>
              <a:rPr lang="en-AU" dirty="0"/>
              <a:t> and look at that certificate</a:t>
            </a:r>
          </a:p>
        </p:txBody>
      </p:sp>
    </p:spTree>
    <p:extLst>
      <p:ext uri="{BB962C8B-B14F-4D97-AF65-F5344CB8AC3E}">
        <p14:creationId xmlns:p14="http://schemas.microsoft.com/office/powerpoint/2010/main" val="108187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3010" y="349112"/>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646846" y="115375"/>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909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0" y="459705"/>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821775" y="147180"/>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8E2F156F-5FCC-F62D-2807-C676798D64AE}"/>
              </a:ext>
            </a:extLst>
          </p:cNvPr>
          <p:cNvPicPr>
            <a:picLocks noChangeAspect="1"/>
          </p:cNvPicPr>
          <p:nvPr/>
        </p:nvPicPr>
        <p:blipFill>
          <a:blip r:embed="rId3"/>
          <a:stretch>
            <a:fillRect/>
          </a:stretch>
        </p:blipFill>
        <p:spPr>
          <a:xfrm>
            <a:off x="2753716" y="0"/>
            <a:ext cx="3636567" cy="5143500"/>
          </a:xfrm>
          <a:prstGeom prst="rect">
            <a:avLst/>
          </a:prstGeom>
        </p:spPr>
      </p:pic>
      <p:sp>
        <p:nvSpPr>
          <p:cNvPr id="2" name="Freeform 1">
            <a:extLst>
              <a:ext uri="{FF2B5EF4-FFF2-40B4-BE49-F238E27FC236}">
                <a16:creationId xmlns:a16="http://schemas.microsoft.com/office/drawing/2014/main" id="{F9F33941-C65B-8F91-6D27-C07142643B32}"/>
              </a:ext>
            </a:extLst>
          </p:cNvPr>
          <p:cNvSpPr/>
          <p:nvPr/>
        </p:nvSpPr>
        <p:spPr>
          <a:xfrm>
            <a:off x="2011680" y="238519"/>
            <a:ext cx="892614" cy="214705"/>
          </a:xfrm>
          <a:custGeom>
            <a:avLst/>
            <a:gdLst>
              <a:gd name="connsiteX0" fmla="*/ 0 w 892614"/>
              <a:gd name="connsiteY0" fmla="*/ 214705 h 214705"/>
              <a:gd name="connsiteX1" fmla="*/ 445273 w 892614"/>
              <a:gd name="connsiteY1" fmla="*/ 159046 h 214705"/>
              <a:gd name="connsiteX2" fmla="*/ 866692 w 892614"/>
              <a:gd name="connsiteY2" fmla="*/ 103387 h 214705"/>
              <a:gd name="connsiteX3" fmla="*/ 747423 w 892614"/>
              <a:gd name="connsiteY3" fmla="*/ 20 h 214705"/>
              <a:gd name="connsiteX4" fmla="*/ 890546 w 892614"/>
              <a:gd name="connsiteY4" fmla="*/ 95436 h 214705"/>
              <a:gd name="connsiteX5" fmla="*/ 818984 w 892614"/>
              <a:gd name="connsiteY5" fmla="*/ 198803 h 21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14" h="214705">
                <a:moveTo>
                  <a:pt x="0" y="214705"/>
                </a:moveTo>
                <a:lnTo>
                  <a:pt x="445273" y="159046"/>
                </a:lnTo>
                <a:cubicBezTo>
                  <a:pt x="589722" y="140493"/>
                  <a:pt x="816334" y="129891"/>
                  <a:pt x="866692" y="103387"/>
                </a:cubicBezTo>
                <a:cubicBezTo>
                  <a:pt x="917050" y="76883"/>
                  <a:pt x="743447" y="1345"/>
                  <a:pt x="747423" y="20"/>
                </a:cubicBezTo>
                <a:cubicBezTo>
                  <a:pt x="751399" y="-1305"/>
                  <a:pt x="878619" y="62306"/>
                  <a:pt x="890546" y="95436"/>
                </a:cubicBezTo>
                <a:cubicBezTo>
                  <a:pt x="902473" y="128566"/>
                  <a:pt x="860728" y="163684"/>
                  <a:pt x="818984" y="19880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C17C3014-7B7F-9AAE-B791-780CF9974752}"/>
              </a:ext>
            </a:extLst>
          </p:cNvPr>
          <p:cNvPicPr>
            <a:picLocks noChangeAspect="1"/>
          </p:cNvPicPr>
          <p:nvPr/>
        </p:nvPicPr>
        <p:blipFill>
          <a:blip r:embed="rId4"/>
          <a:stretch>
            <a:fillRect/>
          </a:stretch>
        </p:blipFill>
        <p:spPr>
          <a:xfrm>
            <a:off x="2399803" y="4362444"/>
            <a:ext cx="6219411" cy="775664"/>
          </a:xfrm>
          <a:prstGeom prst="rect">
            <a:avLst/>
          </a:prstGeom>
        </p:spPr>
      </p:pic>
      <p:sp>
        <p:nvSpPr>
          <p:cNvPr id="7" name="TextBox 6">
            <a:extLst>
              <a:ext uri="{FF2B5EF4-FFF2-40B4-BE49-F238E27FC236}">
                <a16:creationId xmlns:a16="http://schemas.microsoft.com/office/drawing/2014/main" id="{026D279C-A9E5-1A3D-001B-5FD323490663}"/>
              </a:ext>
            </a:extLst>
          </p:cNvPr>
          <p:cNvSpPr txBox="1"/>
          <p:nvPr/>
        </p:nvSpPr>
        <p:spPr>
          <a:xfrm rot="20955274">
            <a:off x="4289891" y="2782384"/>
            <a:ext cx="4475219" cy="923330"/>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was issued to Cloudflare, not APNIC, and it is associated with the name “</a:t>
            </a:r>
            <a:r>
              <a:rPr lang="en-AU" sz="1350" dirty="0" err="1">
                <a:latin typeface="AhnbergHand" pitchFamily="2" charset="0"/>
              </a:rPr>
              <a:t>www.apnic.net</a:t>
            </a:r>
            <a:r>
              <a:rPr lang="en-AU" sz="1350" dirty="0">
                <a:latin typeface="AhnbergHand" pitchFamily="2" charset="0"/>
              </a:rPr>
              <a:t> through the use of a Subject Alternative Name in the certificate</a:t>
            </a:r>
          </a:p>
        </p:txBody>
      </p:sp>
    </p:spTree>
    <p:extLst>
      <p:ext uri="{BB962C8B-B14F-4D97-AF65-F5344CB8AC3E}">
        <p14:creationId xmlns:p14="http://schemas.microsoft.com/office/powerpoint/2010/main" val="4242173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BAD6-F530-B6CD-A808-B8D575BB12F2}"/>
              </a:ext>
            </a:extLst>
          </p:cNvPr>
          <p:cNvSpPr>
            <a:spLocks noGrp="1"/>
          </p:cNvSpPr>
          <p:nvPr>
            <p:ph type="title"/>
          </p:nvPr>
        </p:nvSpPr>
        <p:spPr/>
        <p:txBody>
          <a:bodyPr/>
          <a:lstStyle/>
          <a:p>
            <a:r>
              <a:rPr lang="en-AU" dirty="0"/>
              <a:t>And another</a:t>
            </a:r>
          </a:p>
        </p:txBody>
      </p:sp>
      <p:sp>
        <p:nvSpPr>
          <p:cNvPr id="3" name="Content Placeholder 2">
            <a:extLst>
              <a:ext uri="{FF2B5EF4-FFF2-40B4-BE49-F238E27FC236}">
                <a16:creationId xmlns:a16="http://schemas.microsoft.com/office/drawing/2014/main" id="{C888D5CA-3B83-8276-B826-1A51FC8F05BE}"/>
              </a:ext>
            </a:extLst>
          </p:cNvPr>
          <p:cNvSpPr>
            <a:spLocks noGrp="1"/>
          </p:cNvSpPr>
          <p:nvPr>
            <p:ph idx="1"/>
          </p:nvPr>
        </p:nvSpPr>
        <p:spPr/>
        <p:txBody>
          <a:bodyPr/>
          <a:lstStyle/>
          <a:p>
            <a:r>
              <a:rPr lang="en-AU" dirty="0"/>
              <a:t>Let’s look at my own web site, with its certificate issued by Let’s Encrypt</a:t>
            </a:r>
          </a:p>
        </p:txBody>
      </p:sp>
    </p:spTree>
    <p:extLst>
      <p:ext uri="{BB962C8B-B14F-4D97-AF65-F5344CB8AC3E}">
        <p14:creationId xmlns:p14="http://schemas.microsoft.com/office/powerpoint/2010/main" val="322326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82598C-BA48-DA1C-D836-9D35061753D3}"/>
              </a:ext>
            </a:extLst>
          </p:cNvPr>
          <p:cNvPicPr>
            <a:picLocks noChangeAspect="1"/>
          </p:cNvPicPr>
          <p:nvPr/>
        </p:nvPicPr>
        <p:blipFill>
          <a:blip r:embed="rId2"/>
          <a:stretch>
            <a:fillRect/>
          </a:stretch>
        </p:blipFill>
        <p:spPr>
          <a:xfrm>
            <a:off x="69850" y="146050"/>
            <a:ext cx="9004300" cy="4851400"/>
          </a:xfrm>
          <a:prstGeom prst="rect">
            <a:avLst/>
          </a:prstGeom>
        </p:spPr>
      </p:pic>
      <p:pic>
        <p:nvPicPr>
          <p:cNvPr id="3" name="Picture 2">
            <a:extLst>
              <a:ext uri="{FF2B5EF4-FFF2-40B4-BE49-F238E27FC236}">
                <a16:creationId xmlns:a16="http://schemas.microsoft.com/office/drawing/2014/main" id="{D2515E6D-1E53-DC0E-A8FF-B8784D64BE81}"/>
              </a:ext>
            </a:extLst>
          </p:cNvPr>
          <p:cNvPicPr>
            <a:picLocks noChangeAspect="1"/>
          </p:cNvPicPr>
          <p:nvPr/>
        </p:nvPicPr>
        <p:blipFill>
          <a:blip r:embed="rId3"/>
          <a:stretch>
            <a:fillRect/>
          </a:stretch>
        </p:blipFill>
        <p:spPr>
          <a:xfrm>
            <a:off x="3752850" y="469900"/>
            <a:ext cx="5321300" cy="4203700"/>
          </a:xfrm>
          <a:prstGeom prst="rect">
            <a:avLst/>
          </a:prstGeo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4289891" y="2886258"/>
            <a:ext cx="4475219" cy="715581"/>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binds a public key to a domain name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4098927" y="1737230"/>
            <a:ext cx="1772744" cy="420814"/>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62862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1224662"/>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739558"/>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4009448"/>
            <a:ext cx="5029200" cy="333375"/>
          </a:xfrm>
          <a:prstGeom prst="rect">
            <a:avLst/>
          </a:prstGeom>
        </p:spPr>
      </p:pic>
    </p:spTree>
    <p:extLst>
      <p:ext uri="{BB962C8B-B14F-4D97-AF65-F5344CB8AC3E}">
        <p14:creationId xmlns:p14="http://schemas.microsoft.com/office/powerpoint/2010/main" val="142287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3345739" y="1347361"/>
            <a:ext cx="4109939" cy="715581"/>
          </a:xfrm>
          <a:prstGeom prst="rect">
            <a:avLst/>
          </a:prstGeom>
          <a:noFill/>
        </p:spPr>
        <p:txBody>
          <a:bodyPr wrap="square" rtlCol="0">
            <a:spAutoFit/>
          </a:bodyPr>
          <a:lstStyle/>
          <a:p>
            <a:r>
              <a:rPr lang="en-AU" sz="1350"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3345739" y="2801642"/>
            <a:ext cx="4109939" cy="507831"/>
          </a:xfrm>
          <a:prstGeom prst="rect">
            <a:avLst/>
          </a:prstGeom>
          <a:noFill/>
        </p:spPr>
        <p:txBody>
          <a:bodyPr wrap="square" rtlCol="0">
            <a:spAutoFit/>
          </a:bodyPr>
          <a:lstStyle/>
          <a:p>
            <a:r>
              <a:rPr lang="en-AU" sz="1350"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407286" y="4148464"/>
            <a:ext cx="4109939" cy="507831"/>
          </a:xfrm>
          <a:prstGeom prst="rect">
            <a:avLst/>
          </a:prstGeom>
          <a:noFill/>
        </p:spPr>
        <p:txBody>
          <a:bodyPr wrap="square" rtlCol="0">
            <a:spAutoFit/>
          </a:bodyPr>
          <a:lstStyle/>
          <a:p>
            <a:r>
              <a:rPr lang="en-AU" sz="1350" dirty="0"/>
              <a:t>This web site’s certificate says </a:t>
            </a:r>
            <a:r>
              <a:rPr lang="en-AU" sz="1350" i="1" dirty="0"/>
              <a:t>nothing</a:t>
            </a:r>
            <a:r>
              <a:rPr lang="en-AU" sz="1350" dirty="0"/>
              <a:t> about the entity that holds the public key associated with this domain </a:t>
            </a:r>
          </a:p>
        </p:txBody>
      </p:sp>
    </p:spTree>
    <p:extLst>
      <p:ext uri="{BB962C8B-B14F-4D97-AF65-F5344CB8AC3E}">
        <p14:creationId xmlns:p14="http://schemas.microsoft.com/office/powerpoint/2010/main" val="161979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00DA-3F70-D422-A978-40D5C4331CD2}"/>
              </a:ext>
            </a:extLst>
          </p:cNvPr>
          <p:cNvSpPr>
            <a:spLocks noGrp="1"/>
          </p:cNvSpPr>
          <p:nvPr>
            <p:ph type="title"/>
          </p:nvPr>
        </p:nvSpPr>
        <p:spPr/>
        <p:txBody>
          <a:bodyPr/>
          <a:lstStyle/>
          <a:p>
            <a:r>
              <a:rPr lang="en-AU" dirty="0"/>
              <a:t>Spot the Difference</a:t>
            </a:r>
          </a:p>
        </p:txBody>
      </p:sp>
      <p:sp>
        <p:nvSpPr>
          <p:cNvPr id="3" name="Content Placeholder 2">
            <a:extLst>
              <a:ext uri="{FF2B5EF4-FFF2-40B4-BE49-F238E27FC236}">
                <a16:creationId xmlns:a16="http://schemas.microsoft.com/office/drawing/2014/main" id="{0782D447-0AE4-B883-EBFD-B3D09BCBB19C}"/>
              </a:ext>
            </a:extLst>
          </p:cNvPr>
          <p:cNvSpPr>
            <a:spLocks noGrp="1"/>
          </p:cNvSpPr>
          <p:nvPr>
            <p:ph idx="1"/>
          </p:nvPr>
        </p:nvSpPr>
        <p:spPr/>
        <p:txBody>
          <a:bodyPr>
            <a:normAutofit fontScale="85000" lnSpcReduction="20000"/>
          </a:bodyPr>
          <a:lstStyle/>
          <a:p>
            <a:r>
              <a:rPr lang="en-AU" dirty="0"/>
              <a:t>The certification processes used to issue the certificate were different in each of these cases. </a:t>
            </a:r>
          </a:p>
          <a:p>
            <a:pPr lvl="1"/>
            <a:r>
              <a:rPr lang="en-AU" dirty="0"/>
              <a:t>One confirmed the identity of the public key holder as well as their association with the domain name</a:t>
            </a:r>
          </a:p>
          <a:p>
            <a:pPr lvl="1"/>
            <a:r>
              <a:rPr lang="en-AU" dirty="0"/>
              <a:t>The second used a proxy agent and there is</a:t>
            </a:r>
            <a:r>
              <a:rPr lang="en-AU" b="1" dirty="0"/>
              <a:t> no</a:t>
            </a:r>
            <a:r>
              <a:rPr lang="en-AU" dirty="0"/>
              <a:t> association between the entity domain name that is certified here and the proxy agent</a:t>
            </a:r>
          </a:p>
          <a:p>
            <a:pPr lvl="1"/>
            <a:r>
              <a:rPr lang="en-AU" dirty="0"/>
              <a:t>The third simply associates a public key with a domain name without any form of identification of the holder of the domain name</a:t>
            </a:r>
          </a:p>
          <a:p>
            <a:r>
              <a:rPr lang="en-AU" dirty="0"/>
              <a:t>They have very different levels of trustworthiness, yet they all display to the user in exactly the same way</a:t>
            </a:r>
          </a:p>
          <a:p>
            <a:pPr lvl="1"/>
            <a:r>
              <a:rPr lang="en-AU" dirty="0"/>
              <a:t>Because when we tried to differentiate these different levels of trust (such as painting the padlock icon in green) nobody understood what was going on and nobody cared anyway!</a:t>
            </a:r>
          </a:p>
        </p:txBody>
      </p:sp>
    </p:spTree>
    <p:extLst>
      <p:ext uri="{BB962C8B-B14F-4D97-AF65-F5344CB8AC3E}">
        <p14:creationId xmlns:p14="http://schemas.microsoft.com/office/powerpoint/2010/main" val="222750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00DA-3F70-D422-A978-40D5C4331CD2}"/>
              </a:ext>
            </a:extLst>
          </p:cNvPr>
          <p:cNvSpPr>
            <a:spLocks noGrp="1"/>
          </p:cNvSpPr>
          <p:nvPr>
            <p:ph type="title"/>
          </p:nvPr>
        </p:nvSpPr>
        <p:spPr/>
        <p:txBody>
          <a:bodyPr/>
          <a:lstStyle/>
          <a:p>
            <a:r>
              <a:rPr lang="en-AU" dirty="0"/>
              <a:t>Spot the Difference</a:t>
            </a:r>
          </a:p>
        </p:txBody>
      </p:sp>
      <p:sp>
        <p:nvSpPr>
          <p:cNvPr id="3" name="Content Placeholder 2">
            <a:extLst>
              <a:ext uri="{FF2B5EF4-FFF2-40B4-BE49-F238E27FC236}">
                <a16:creationId xmlns:a16="http://schemas.microsoft.com/office/drawing/2014/main" id="{0782D447-0AE4-B883-EBFD-B3D09BCBB19C}"/>
              </a:ext>
            </a:extLst>
          </p:cNvPr>
          <p:cNvSpPr>
            <a:spLocks noGrp="1"/>
          </p:cNvSpPr>
          <p:nvPr>
            <p:ph idx="1"/>
          </p:nvPr>
        </p:nvSpPr>
        <p:spPr/>
        <p:txBody>
          <a:bodyPr>
            <a:normAutofit/>
          </a:bodyPr>
          <a:lstStyle/>
          <a:p>
            <a:r>
              <a:rPr lang="en-AU" dirty="0"/>
              <a:t>While there are important differences in the trustworthiness in these three certificates, they all display on the user’s screen in precisely the same way</a:t>
            </a:r>
          </a:p>
          <a:p>
            <a:r>
              <a:rPr lang="en-AU" dirty="0"/>
              <a:t>As an attacker, if I can use the lowest threshold of proof to have a counterfeit certificate issued, then perhaps there is a viable attack vector, as the user would not notice the switch to a less strict form of subject identity validation</a:t>
            </a:r>
          </a:p>
          <a:p>
            <a:endParaRPr lang="en-AU" dirty="0"/>
          </a:p>
        </p:txBody>
      </p:sp>
    </p:spTree>
    <p:extLst>
      <p:ext uri="{BB962C8B-B14F-4D97-AF65-F5344CB8AC3E}">
        <p14:creationId xmlns:p14="http://schemas.microsoft.com/office/powerpoint/2010/main" val="4141616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mess, but the subsequent secure transport session (TLS) still works, right?</a:t>
            </a:r>
          </a:p>
          <a:p>
            <a:r>
              <a:rPr lang="en-AU" dirty="0"/>
              <a:t>Let’s look at the way TLS starts a secure session</a:t>
            </a:r>
          </a:p>
        </p:txBody>
      </p:sp>
    </p:spTree>
    <p:extLst>
      <p:ext uri="{BB962C8B-B14F-4D97-AF65-F5344CB8AC3E}">
        <p14:creationId xmlns:p14="http://schemas.microsoft.com/office/powerpoint/2010/main" val="284737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0228-9397-A5AD-4F83-850D8702B98F}"/>
              </a:ext>
            </a:extLst>
          </p:cNvPr>
          <p:cNvSpPr>
            <a:spLocks noGrp="1"/>
          </p:cNvSpPr>
          <p:nvPr>
            <p:ph type="title"/>
          </p:nvPr>
        </p:nvSpPr>
        <p:spPr>
          <a:xfrm>
            <a:off x="361784" y="2074536"/>
            <a:ext cx="8229600" cy="857250"/>
          </a:xfrm>
        </p:spPr>
        <p:txBody>
          <a:bodyPr>
            <a:normAutofit fontScale="90000"/>
          </a:bodyPr>
          <a:lstStyle/>
          <a:p>
            <a:r>
              <a:rPr lang="en-AU" b="0" i="0" u="none" strike="noStrike" dirty="0">
                <a:effectLst/>
                <a:latin typeface="Powderfinger Type" panose="02020709070000000403" pitchFamily="49" charset="77"/>
              </a:rPr>
              <a:t>1. The Current </a:t>
            </a:r>
            <a:r>
              <a:rPr lang="en-AU" dirty="0">
                <a:latin typeface="Powderfinger Type" panose="02020709070000000403" pitchFamily="49" charset="77"/>
              </a:rPr>
              <a:t>S</a:t>
            </a:r>
            <a:r>
              <a:rPr lang="en-AU" b="0" i="0" u="none" strike="noStrike" dirty="0">
                <a:effectLst/>
                <a:latin typeface="Powderfinger Type" panose="02020709070000000403" pitchFamily="49" charset="77"/>
              </a:rPr>
              <a:t>ecurity </a:t>
            </a:r>
            <a:r>
              <a:rPr lang="en-AU" dirty="0">
                <a:latin typeface="Powderfinger Type" panose="02020709070000000403" pitchFamily="49" charset="77"/>
              </a:rPr>
              <a:t>F</a:t>
            </a:r>
            <a:r>
              <a:rPr lang="en-AU" b="0" i="0" u="none" strike="noStrike" dirty="0">
                <a:effectLst/>
                <a:latin typeface="Powderfinger Type" panose="02020709070000000403" pitchFamily="49" charset="77"/>
              </a:rPr>
              <a:t>ramework for the Internet</a:t>
            </a:r>
            <a:endParaRPr lang="en-US" dirty="0">
              <a:latin typeface="Powderfinger Type" panose="02020709070000000403" pitchFamily="49" charset="77"/>
            </a:endParaRPr>
          </a:p>
        </p:txBody>
      </p:sp>
    </p:spTree>
    <p:extLst>
      <p:ext uri="{BB962C8B-B14F-4D97-AF65-F5344CB8AC3E}">
        <p14:creationId xmlns:p14="http://schemas.microsoft.com/office/powerpoint/2010/main" val="69803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Tree>
    <p:extLst>
      <p:ext uri="{BB962C8B-B14F-4D97-AF65-F5344CB8AC3E}">
        <p14:creationId xmlns:p14="http://schemas.microsoft.com/office/powerpoint/2010/main" val="1250963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3015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633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20444-4137-2926-94D4-95D3065E4307}"/>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751439" y="3921434"/>
            <a:ext cx="2184668" cy="879818"/>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Freeform 2">
            <a:extLst>
              <a:ext uri="{FF2B5EF4-FFF2-40B4-BE49-F238E27FC236}">
                <a16:creationId xmlns:a16="http://schemas.microsoft.com/office/drawing/2014/main" id="{CD1ED6D2-BA83-9A44-B6DE-54E3951FB8BA}"/>
              </a:ext>
            </a:extLst>
          </p:cNvPr>
          <p:cNvSpPr/>
          <p:nvPr/>
        </p:nvSpPr>
        <p:spPr>
          <a:xfrm>
            <a:off x="4192637" y="4269143"/>
            <a:ext cx="1604434" cy="115115"/>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264333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2992689" y="2321654"/>
            <a:ext cx="717343" cy="257961"/>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20110336">
            <a:off x="1327581" y="1831803"/>
            <a:ext cx="2494594" cy="715581"/>
          </a:xfrm>
          <a:prstGeom prst="rect">
            <a:avLst/>
          </a:prstGeom>
          <a:solidFill>
            <a:schemeClr val="bg1"/>
          </a:solidFill>
        </p:spPr>
        <p:txBody>
          <a:bodyPr wrap="none" rtlCol="0">
            <a:spAutoFit/>
          </a:bodyPr>
          <a:lstStyle/>
          <a:p>
            <a:r>
              <a:rPr lang="en-US" sz="1350" dirty="0">
                <a:solidFill>
                  <a:schemeClr val="accent4">
                    <a:lumMod val="50000"/>
                  </a:schemeClr>
                </a:solidFill>
                <a:latin typeface="AhnbergHand" charset="0"/>
                <a:ea typeface="AhnbergHand" charset="0"/>
                <a:cs typeface="AhnbergHand" charset="0"/>
              </a:rPr>
              <a:t>How does the client</a:t>
            </a:r>
          </a:p>
          <a:p>
            <a:r>
              <a:rPr lang="en-US" sz="1350" dirty="0" err="1">
                <a:solidFill>
                  <a:schemeClr val="accent4">
                    <a:lumMod val="50000"/>
                  </a:schemeClr>
                </a:solidFill>
                <a:latin typeface="AhnbergHand" charset="0"/>
                <a:ea typeface="AhnbergHand" charset="0"/>
                <a:cs typeface="AhnbergHand" charset="0"/>
              </a:rPr>
              <a:t>recognise</a:t>
            </a:r>
            <a:r>
              <a:rPr lang="en-US" sz="1350" dirty="0">
                <a:solidFill>
                  <a:schemeClr val="accent4">
                    <a:lumMod val="50000"/>
                  </a:schemeClr>
                </a:solidFill>
                <a:latin typeface="AhnbergHand" charset="0"/>
                <a:ea typeface="AhnbergHand" charset="0"/>
                <a:cs typeface="AhnbergHand" charset="0"/>
              </a:rPr>
              <a:t> this certificate</a:t>
            </a:r>
          </a:p>
          <a:p>
            <a:r>
              <a:rPr lang="en-US" sz="1350"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4083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3DB1B-6AF7-05F1-70F5-E9B00AD43461}"/>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873097" y="954158"/>
            <a:ext cx="1156349" cy="482302"/>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205635" y="1217098"/>
            <a:ext cx="115938" cy="300729"/>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3238150" y="1655984"/>
            <a:ext cx="50907" cy="36683"/>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1357959">
            <a:off x="3450551" y="1056162"/>
            <a:ext cx="1966760" cy="923330"/>
          </a:xfrm>
          <a:prstGeom prst="rect">
            <a:avLst/>
          </a:prstGeom>
          <a:noFill/>
        </p:spPr>
        <p:txBody>
          <a:bodyPr wrap="square" rtlCol="0">
            <a:spAutoFit/>
          </a:bodyPr>
          <a:lstStyle/>
          <a:p>
            <a:r>
              <a:rPr lang="en-US" sz="1350"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20000"/>
          </a:bodyPr>
          <a:lstStyle/>
          <a:p>
            <a:r>
              <a:rPr lang="en-US" dirty="0"/>
              <a:t>The Commonwealth Bank of Australia has generated a Public/Private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20000"/>
          </a:bodyPr>
          <a:lstStyle/>
          <a:p>
            <a:r>
              <a:rPr lang="en-US" dirty="0"/>
              <a:t>The Commonwealth Bank of Australia has generated a Public/Private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
        <p:nvSpPr>
          <p:cNvPr id="4" name="TextBox 3">
            <a:extLst>
              <a:ext uri="{FF2B5EF4-FFF2-40B4-BE49-F238E27FC236}">
                <a16:creationId xmlns:a16="http://schemas.microsoft.com/office/drawing/2014/main" id="{007B8BCF-2EE0-8FDC-6A19-1AEEEC376B43}"/>
              </a:ext>
            </a:extLst>
          </p:cNvPr>
          <p:cNvSpPr txBox="1"/>
          <p:nvPr/>
        </p:nvSpPr>
        <p:spPr>
          <a:xfrm>
            <a:off x="3555459" y="4627462"/>
            <a:ext cx="4498347"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7B5430A5-88E0-8E4A-725F-1B03650735A6}"/>
              </a:ext>
            </a:extLst>
          </p:cNvPr>
          <p:cNvSpPr/>
          <p:nvPr/>
        </p:nvSpPr>
        <p:spPr>
          <a:xfrm>
            <a:off x="5065161" y="4480874"/>
            <a:ext cx="1923117" cy="4812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137366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B8AB98-EB29-BBF9-ABBE-0FE03443BA65}"/>
              </a:ext>
            </a:extLst>
          </p:cNvPr>
          <p:cNvPicPr>
            <a:picLocks noChangeAspect="1"/>
          </p:cNvPicPr>
          <p:nvPr/>
        </p:nvPicPr>
        <p:blipFill>
          <a:blip r:embed="rId3"/>
          <a:stretch>
            <a:fillRect/>
          </a:stretch>
        </p:blipFill>
        <p:spPr>
          <a:xfrm>
            <a:off x="3157618" y="4047"/>
            <a:ext cx="5939243" cy="5143500"/>
          </a:xfrm>
          <a:prstGeom prst="rect">
            <a:avLst/>
          </a:prstGeom>
        </p:spPr>
      </p:pic>
      <p:sp>
        <p:nvSpPr>
          <p:cNvPr id="2" name="Title 1"/>
          <p:cNvSpPr>
            <a:spLocks noGrp="1"/>
          </p:cNvSpPr>
          <p:nvPr>
            <p:ph type="title"/>
          </p:nvPr>
        </p:nvSpPr>
        <p:spPr>
          <a:xfrm>
            <a:off x="200105" y="75463"/>
            <a:ext cx="5915025" cy="994172"/>
          </a:xfrm>
        </p:spPr>
        <p:txBody>
          <a:bodyPr/>
          <a:lstStyle/>
          <a:p>
            <a:pPr algn="l"/>
            <a:r>
              <a:rPr lang="en-US" dirty="0"/>
              <a:t>Local Trust</a:t>
            </a:r>
          </a:p>
        </p:txBody>
      </p:sp>
      <p:sp>
        <p:nvSpPr>
          <p:cNvPr id="7" name="TextBox 6"/>
          <p:cNvSpPr txBox="1"/>
          <p:nvPr/>
        </p:nvSpPr>
        <p:spPr>
          <a:xfrm>
            <a:off x="1399784" y="2836084"/>
            <a:ext cx="1616978" cy="923330"/>
          </a:xfrm>
          <a:prstGeom prst="rect">
            <a:avLst/>
          </a:prstGeom>
          <a:solidFill>
            <a:schemeClr val="bg1"/>
          </a:solidFill>
        </p:spPr>
        <p:txBody>
          <a:bodyPr wrap="square" rtlCol="0">
            <a:spAutoFit/>
          </a:bodyPr>
          <a:lstStyle/>
          <a:p>
            <a:r>
              <a:rPr lang="en-US" sz="900" dirty="0">
                <a:latin typeface="AhnbergHand" charset="0"/>
                <a:ea typeface="AhnbergHand" charset="0"/>
                <a:cs typeface="AhnbergHand" charset="0"/>
              </a:rPr>
              <a:t>The cert I’m being asked to trust was issued by a certification authority that my browser already trusts – so I </a:t>
            </a:r>
            <a:r>
              <a:rPr lang="en-US" sz="900">
                <a:latin typeface="AhnbergHand" charset="0"/>
                <a:ea typeface="AhnbergHand" charset="0"/>
                <a:cs typeface="AhnbergHand" charset="0"/>
              </a:rPr>
              <a:t>trust that cert!</a:t>
            </a:r>
          </a:p>
        </p:txBody>
      </p:sp>
      <p:sp>
        <p:nvSpPr>
          <p:cNvPr id="6" name="Freeform 5"/>
          <p:cNvSpPr/>
          <p:nvPr/>
        </p:nvSpPr>
        <p:spPr>
          <a:xfrm>
            <a:off x="2914686" y="2907566"/>
            <a:ext cx="780263" cy="11325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694949" y="2783869"/>
            <a:ext cx="5542768" cy="219107"/>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4306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3A95E21B-1A96-A193-3FA6-D638568481AC}"/>
              </a:ext>
            </a:extLst>
          </p:cNvPr>
          <p:cNvSpPr txBox="1"/>
          <p:nvPr/>
        </p:nvSpPr>
        <p:spPr>
          <a:xfrm>
            <a:off x="293676" y="4543336"/>
            <a:ext cx="8556648" cy="600164"/>
          </a:xfrm>
          <a:prstGeom prst="rect">
            <a:avLst/>
          </a:prstGeom>
          <a:noFill/>
        </p:spPr>
        <p:txBody>
          <a:bodyPr wrap="square" rtlCol="0">
            <a:spAutoFit/>
          </a:bodyPr>
          <a:lstStyle/>
          <a:p>
            <a:r>
              <a:rPr lang="en-AU" sz="1100" dirty="0"/>
              <a:t>Let’s start with a simple example:</a:t>
            </a:r>
          </a:p>
          <a:p>
            <a:r>
              <a:rPr lang="en-AU" sz="1100" dirty="0"/>
              <a:t>Why should you pass your account and password to this web site? It might look like your bank, but frankly it could just as easily be a fraudulent site intended to steal your banking credentials. Why should you trust what you see on the screen?</a:t>
            </a:r>
          </a:p>
        </p:txBody>
      </p:sp>
    </p:spTree>
    <p:extLst>
      <p:ext uri="{BB962C8B-B14F-4D97-AF65-F5344CB8AC3E}">
        <p14:creationId xmlns:p14="http://schemas.microsoft.com/office/powerpoint/2010/main" val="2305765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2240838" y="2621461"/>
            <a:ext cx="4662324"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sz="1350"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Trust or Local Credulity</a:t>
            </a:r>
            <a:r>
              <a:rPr lang="en-US" sz="2325"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4022279"/>
            <a:ext cx="1794542" cy="561975"/>
          </a:xfrm>
          <a:prstGeom prst="rect">
            <a:avLst/>
          </a:prstGeom>
        </p:spPr>
      </p:pic>
      <p:sp>
        <p:nvSpPr>
          <p:cNvPr id="6" name="TextBox 5"/>
          <p:cNvSpPr txBox="1"/>
          <p:nvPr/>
        </p:nvSpPr>
        <p:spPr>
          <a:xfrm>
            <a:off x="1414498" y="4074434"/>
            <a:ext cx="3428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493641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9" y="1862356"/>
            <a:ext cx="3694259" cy="2935098"/>
          </a:xfrm>
          <a:prstGeom prst="rect">
            <a:avLst/>
          </a:prstGeom>
        </p:spPr>
      </p:pic>
      <p:sp>
        <p:nvSpPr>
          <p:cNvPr id="7" name="Freeform 6"/>
          <p:cNvSpPr/>
          <p:nvPr/>
        </p:nvSpPr>
        <p:spPr>
          <a:xfrm>
            <a:off x="3603234" y="197937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178419" y="1543908"/>
            <a:ext cx="1237643" cy="1965081"/>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a:off x="4295765" y="3508988"/>
            <a:ext cx="3361446" cy="503240"/>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44" y="1038137"/>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sp>
        <p:nvSpPr>
          <p:cNvPr id="7" name="Freeform 6"/>
          <p:cNvSpPr/>
          <p:nvPr/>
        </p:nvSpPr>
        <p:spPr>
          <a:xfrm>
            <a:off x="3571775" y="208633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42" y="1688122"/>
            <a:ext cx="3500861" cy="3363058"/>
          </a:xfrm>
          <a:prstGeom prst="rect">
            <a:avLst/>
          </a:prstGeom>
        </p:spPr>
      </p:pic>
      <p:sp>
        <p:nvSpPr>
          <p:cNvPr id="11" name="Freeform 10"/>
          <p:cNvSpPr/>
          <p:nvPr/>
        </p:nvSpPr>
        <p:spPr>
          <a:xfrm>
            <a:off x="4892877" y="4187089"/>
            <a:ext cx="1777327" cy="625343"/>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123592" y="1932018"/>
            <a:ext cx="1444628" cy="2150825"/>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947" y="1012895"/>
            <a:ext cx="3426388" cy="390679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05" y="2806117"/>
            <a:ext cx="2467751" cy="2173798"/>
          </a:xfrm>
          <a:prstGeom prst="rect">
            <a:avLst/>
          </a:prstGeom>
        </p:spPr>
      </p:pic>
      <p:sp>
        <p:nvSpPr>
          <p:cNvPr id="8" name="Rectangle 7"/>
          <p:cNvSpPr/>
          <p:nvPr/>
        </p:nvSpPr>
        <p:spPr>
          <a:xfrm>
            <a:off x="4851982" y="1063229"/>
            <a:ext cx="3048350" cy="715581"/>
          </a:xfrm>
          <a:prstGeom prst="rect">
            <a:avLst/>
          </a:prstGeom>
        </p:spPr>
        <p:txBody>
          <a:bodyPr wrap="square">
            <a:spAutoFit/>
          </a:bodyPr>
          <a:lstStyle/>
          <a:p>
            <a:r>
              <a:rPr lang="en-US" sz="1350" dirty="0"/>
              <a:t>http://</a:t>
            </a:r>
            <a:r>
              <a:rPr lang="en-US" sz="1350" dirty="0" err="1"/>
              <a:t>arstechnica.com</a:t>
            </a:r>
            <a:r>
              <a:rPr lang="en-US" sz="1350"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939821" y="961430"/>
            <a:ext cx="3052505" cy="408027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3907-C827-E856-CD66-A50839160DE9}"/>
              </a:ext>
            </a:extLst>
          </p:cNvPr>
          <p:cNvSpPr>
            <a:spLocks noGrp="1"/>
          </p:cNvSpPr>
          <p:nvPr>
            <p:ph type="title"/>
          </p:nvPr>
        </p:nvSpPr>
        <p:spPr/>
        <p:txBody>
          <a:bodyPr/>
          <a:lstStyle/>
          <a:p>
            <a:r>
              <a:rPr lang="en-AU" dirty="0"/>
              <a:t>These are isolated events</a:t>
            </a:r>
          </a:p>
        </p:txBody>
      </p:sp>
      <p:sp>
        <p:nvSpPr>
          <p:cNvPr id="3" name="Content Placeholder 2">
            <a:extLst>
              <a:ext uri="{FF2B5EF4-FFF2-40B4-BE49-F238E27FC236}">
                <a16:creationId xmlns:a16="http://schemas.microsoft.com/office/drawing/2014/main" id="{7B96BB34-39D2-2DB5-1C66-1BE91D67CD6E}"/>
              </a:ext>
            </a:extLst>
          </p:cNvPr>
          <p:cNvSpPr>
            <a:spLocks noGrp="1"/>
          </p:cNvSpPr>
          <p:nvPr>
            <p:ph idx="1"/>
          </p:nvPr>
        </p:nvSpPr>
        <p:spPr/>
        <p:txBody>
          <a:bodyPr/>
          <a:lstStyle/>
          <a:p>
            <a:pPr marL="0" indent="0">
              <a:buNone/>
            </a:pPr>
            <a:r>
              <a:rPr lang="en-AU" dirty="0"/>
              <a:t>No, they’re not: </a:t>
            </a:r>
          </a:p>
          <a:p>
            <a:pPr marL="0" indent="0">
              <a:buNone/>
            </a:pPr>
            <a:r>
              <a:rPr lang="en-AU" dirty="0"/>
              <a:t>        https://</a:t>
            </a:r>
            <a:r>
              <a:rPr lang="en-AU" dirty="0" err="1"/>
              <a:t>www.feistyduck.com</a:t>
            </a:r>
            <a:r>
              <a:rPr lang="en-AU" dirty="0"/>
              <a:t>/</a:t>
            </a:r>
            <a:r>
              <a:rPr lang="en-AU" dirty="0" err="1"/>
              <a:t>ssl</a:t>
            </a:r>
            <a:r>
              <a:rPr lang="en-AU" dirty="0"/>
              <a:t>-</a:t>
            </a:r>
            <a:r>
              <a:rPr lang="en-AU" dirty="0" err="1"/>
              <a:t>tls</a:t>
            </a:r>
            <a:r>
              <a:rPr lang="en-AU" dirty="0"/>
              <a:t>-and-</a:t>
            </a:r>
            <a:r>
              <a:rPr lang="en-AU" dirty="0" err="1"/>
              <a:t>pki</a:t>
            </a:r>
            <a:r>
              <a:rPr lang="en-AU" dirty="0"/>
              <a:t>-history/ </a:t>
            </a:r>
          </a:p>
          <a:p>
            <a:endParaRPr lang="en-AU" dirty="0"/>
          </a:p>
        </p:txBody>
      </p:sp>
      <p:pic>
        <p:nvPicPr>
          <p:cNvPr id="5" name="Picture 4">
            <a:extLst>
              <a:ext uri="{FF2B5EF4-FFF2-40B4-BE49-F238E27FC236}">
                <a16:creationId xmlns:a16="http://schemas.microsoft.com/office/drawing/2014/main" id="{545BC2D3-0968-2A75-D10B-B69CB8F97F78}"/>
              </a:ext>
            </a:extLst>
          </p:cNvPr>
          <p:cNvPicPr>
            <a:picLocks noChangeAspect="1"/>
          </p:cNvPicPr>
          <p:nvPr/>
        </p:nvPicPr>
        <p:blipFill>
          <a:blip r:embed="rId2"/>
          <a:stretch>
            <a:fillRect/>
          </a:stretch>
        </p:blipFill>
        <p:spPr>
          <a:xfrm>
            <a:off x="3560055" y="2242615"/>
            <a:ext cx="2498930" cy="2800767"/>
          </a:xfrm>
          <a:prstGeom prst="rect">
            <a:avLst/>
          </a:prstGeom>
        </p:spPr>
      </p:pic>
    </p:spTree>
    <p:extLst>
      <p:ext uri="{BB962C8B-B14F-4D97-AF65-F5344CB8AC3E}">
        <p14:creationId xmlns:p14="http://schemas.microsoft.com/office/powerpoint/2010/main" val="3713448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1558599" y="1367125"/>
            <a:ext cx="5464866" cy="4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5699587" y="4491551"/>
            <a:ext cx="2361993" cy="484748"/>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575" dirty="0">
                <a:solidFill>
                  <a:schemeClr val="tx1"/>
                </a:solidFill>
                <a:ea typeface="ＭＳ Ｐゴシック" charset="-128"/>
              </a:rPr>
              <a:t>International Herald Tribune </a:t>
            </a:r>
          </a:p>
          <a:p>
            <a:pPr eaLnBrk="1" hangingPunct="1"/>
            <a:r>
              <a:rPr lang="en-US" altLang="en-US" sz="1575"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5" name="TextBox 4">
            <a:extLst>
              <a:ext uri="{FF2B5EF4-FFF2-40B4-BE49-F238E27FC236}">
                <a16:creationId xmlns:a16="http://schemas.microsoft.com/office/drawing/2014/main" id="{CCB0FC94-7940-4D91-39D1-29B55C2EB8E6}"/>
              </a:ext>
            </a:extLst>
          </p:cNvPr>
          <p:cNvSpPr txBox="1"/>
          <p:nvPr/>
        </p:nvSpPr>
        <p:spPr>
          <a:xfrm>
            <a:off x="293676" y="4543336"/>
            <a:ext cx="8556648" cy="261610"/>
          </a:xfrm>
          <a:prstGeom prst="rect">
            <a:avLst/>
          </a:prstGeom>
          <a:noFill/>
        </p:spPr>
        <p:txBody>
          <a:bodyPr wrap="square" rtlCol="0">
            <a:spAutoFit/>
          </a:bodyPr>
          <a:lstStyle/>
          <a:p>
            <a:r>
              <a:rPr lang="en-AU" sz="1100" dirty="0"/>
              <a:t>Ok – its not a random example. It’s the online bank I use! But the same question is still there. Why should I trust this web page?</a:t>
            </a:r>
          </a:p>
        </p:txBody>
      </p:sp>
      <p:sp>
        <p:nvSpPr>
          <p:cNvPr id="3" name="TextBox 2">
            <a:extLst>
              <a:ext uri="{FF2B5EF4-FFF2-40B4-BE49-F238E27FC236}">
                <a16:creationId xmlns:a16="http://schemas.microsoft.com/office/drawing/2014/main" id="{F42A1CAA-CBA6-F9F9-99D3-E494253B3889}"/>
              </a:ext>
            </a:extLst>
          </p:cNvPr>
          <p:cNvSpPr txBox="1"/>
          <p:nvPr/>
        </p:nvSpPr>
        <p:spPr>
          <a:xfrm rot="20728189">
            <a:off x="1598396" y="1455017"/>
            <a:ext cx="1489510" cy="553998"/>
          </a:xfrm>
          <a:prstGeom prst="rect">
            <a:avLst/>
          </a:prstGeom>
          <a:noFill/>
        </p:spPr>
        <p:txBody>
          <a:bodyPr wrap="none" rtlCol="0">
            <a:spAutoFit/>
          </a:bodyPr>
          <a:lstStyle/>
          <a:p>
            <a:r>
              <a:rPr lang="en-AU" sz="3000" dirty="0">
                <a:latin typeface="AhnbergHand" pitchFamily="2" charset="0"/>
              </a:rPr>
              <a:t>I hope!</a:t>
            </a:r>
          </a:p>
        </p:txBody>
      </p:sp>
    </p:spTree>
    <p:extLst>
      <p:ext uri="{BB962C8B-B14F-4D97-AF65-F5344CB8AC3E}">
        <p14:creationId xmlns:p14="http://schemas.microsoft.com/office/powerpoint/2010/main" val="4238402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1845664" y="4431323"/>
            <a:ext cx="4351671" cy="318834"/>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1845664" y="107511"/>
            <a:ext cx="4351671" cy="4544179"/>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2391593" y="4553221"/>
            <a:ext cx="3259814" cy="196937"/>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85900" y="1200151"/>
            <a:ext cx="6172200" cy="3394472"/>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2104578" y="1641906"/>
            <a:ext cx="1802926" cy="1794913"/>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907503" y="1641906"/>
            <a:ext cx="3197869" cy="1546577"/>
          </a:xfrm>
          <a:prstGeom prst="rect">
            <a:avLst/>
          </a:prstGeom>
          <a:solidFill>
            <a:schemeClr val="bg1"/>
          </a:solidFill>
        </p:spPr>
        <p:txBody>
          <a:bodyPr wrap="square" rtlCol="0">
            <a:spAutoFit/>
          </a:bodyPr>
          <a:lstStyle/>
          <a:p>
            <a:r>
              <a:rPr lang="en-US" sz="1350"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sz="1350" dirty="0">
              <a:solidFill>
                <a:schemeClr val="accent1">
                  <a:lumMod val="75000"/>
                </a:schemeClr>
              </a:solidFill>
              <a:latin typeface="AhnbergHand" charset="0"/>
              <a:ea typeface="AhnbergHand" charset="0"/>
              <a:cs typeface="AhnbergHand" charset="0"/>
            </a:endParaRPr>
          </a:p>
          <a:p>
            <a:r>
              <a:rPr lang="en-US" sz="1350" dirty="0">
                <a:solidFill>
                  <a:schemeClr val="accent1">
                    <a:lumMod val="75000"/>
                  </a:schemeClr>
                </a:solidFill>
                <a:latin typeface="AhnbergHand" charset="0"/>
                <a:ea typeface="AhnbergHand" charset="0"/>
                <a:cs typeface="AhnbergHand" charset="0"/>
              </a:rPr>
              <a:t>The lock might LOOK secure, but don</a:t>
            </a:r>
            <a:r>
              <a:rPr lang="uk-UA" sz="1350" dirty="0">
                <a:solidFill>
                  <a:schemeClr val="accent1">
                    <a:lumMod val="75000"/>
                  </a:schemeClr>
                </a:solidFill>
                <a:latin typeface="AhnbergHand" charset="0"/>
                <a:ea typeface="AhnbergHand" charset="0"/>
                <a:cs typeface="AhnbergHand" charset="0"/>
              </a:rPr>
              <a:t>’</a:t>
            </a:r>
            <a:r>
              <a:rPr lang="en-US" sz="1350"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755374" y="1221601"/>
            <a:ext cx="8229600" cy="3423827"/>
          </a:xfrm>
        </p:spPr>
        <p:txBody>
          <a:bodyPr>
            <a:normAutofit/>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3068229" y="4451003"/>
            <a:ext cx="5117123" cy="715581"/>
          </a:xfrm>
          <a:prstGeom prst="rect">
            <a:avLst/>
          </a:prstGeom>
          <a:noFill/>
        </p:spPr>
        <p:txBody>
          <a:bodyPr wrap="square" rtlCol="0">
            <a:spAutoFit/>
          </a:bodyPr>
          <a:lstStyle/>
          <a:p>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sz="1350" dirty="0"/>
          </a:p>
        </p:txBody>
      </p:sp>
    </p:spTree>
    <p:extLst>
      <p:ext uri="{BB962C8B-B14F-4D97-AF65-F5344CB8AC3E}">
        <p14:creationId xmlns:p14="http://schemas.microsoft.com/office/powerpoint/2010/main" val="211032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63949" y="3141536"/>
            <a:ext cx="478016" cy="854080"/>
          </a:xfrm>
          <a:prstGeom prst="rect">
            <a:avLst/>
          </a:prstGeom>
          <a:noFill/>
        </p:spPr>
        <p:txBody>
          <a:bodyPr wrap="none" rtlCol="0">
            <a:spAutoFit/>
          </a:bodyPr>
          <a:lstStyle/>
          <a:p>
            <a:r>
              <a:rPr lang="en-US" sz="4950" dirty="0"/>
              <a:t>?</a:t>
            </a:r>
            <a:endParaRPr lang="en-US" sz="1350"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523" y="2910620"/>
            <a:ext cx="2116098" cy="18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145259" y="3010165"/>
            <a:ext cx="1329546" cy="825812"/>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 before they trust them</a:t>
            </a:r>
          </a:p>
        </p:txBody>
      </p:sp>
    </p:spTree>
    <p:extLst>
      <p:ext uri="{BB962C8B-B14F-4D97-AF65-F5344CB8AC3E}">
        <p14:creationId xmlns:p14="http://schemas.microsoft.com/office/powerpoint/2010/main" val="3008625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923330"/>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create a web page to look exactly  like another</a:t>
            </a:r>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1485900" y="325870"/>
            <a:ext cx="6172200" cy="85725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2000250" y="1645494"/>
            <a:ext cx="6000750" cy="25527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4332210" y="4878376"/>
            <a:ext cx="4313826" cy="276999"/>
          </a:xfrm>
          <a:prstGeom prst="rect">
            <a:avLst/>
          </a:prstGeom>
        </p:spPr>
        <p:txBody>
          <a:bodyPr wrap="square">
            <a:spAutoFit/>
          </a:bodyPr>
          <a:lstStyle/>
          <a:p>
            <a:r>
              <a:rPr lang="en-AU" sz="1200" dirty="0"/>
              <a:t>https://</a:t>
            </a:r>
            <a:r>
              <a:rPr lang="en-AU" sz="1200" dirty="0" err="1"/>
              <a:t>www.potaroo.net</a:t>
            </a:r>
            <a:r>
              <a:rPr lang="en-AU" sz="1200" dirty="0"/>
              <a:t>/</a:t>
            </a:r>
            <a:r>
              <a:rPr lang="en-AU" sz="1200" dirty="0" err="1"/>
              <a:t>ispcol</a:t>
            </a:r>
            <a:r>
              <a:rPr lang="en-AU" sz="1200" dirty="0"/>
              <a:t>/2020-03/</a:t>
            </a:r>
            <a:r>
              <a:rPr lang="en-AU" sz="1200" dirty="0" err="1"/>
              <a:t>revocation.html</a:t>
            </a:r>
            <a:endParaRPr lang="en-AU" sz="1200" dirty="0"/>
          </a:p>
        </p:txBody>
      </p:sp>
      <p:sp>
        <p:nvSpPr>
          <p:cNvPr id="4" name="Freeform 3">
            <a:extLst>
              <a:ext uri="{FF2B5EF4-FFF2-40B4-BE49-F238E27FC236}">
                <a16:creationId xmlns:a16="http://schemas.microsoft.com/office/drawing/2014/main" id="{D9E5F90B-72AB-234B-B41D-39EB92831682}"/>
              </a:ext>
            </a:extLst>
          </p:cNvPr>
          <p:cNvSpPr/>
          <p:nvPr/>
        </p:nvSpPr>
        <p:spPr>
          <a:xfrm>
            <a:off x="2202874" y="2004647"/>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Freeform 6">
            <a:extLst>
              <a:ext uri="{FF2B5EF4-FFF2-40B4-BE49-F238E27FC236}">
                <a16:creationId xmlns:a16="http://schemas.microsoft.com/office/drawing/2014/main" id="{B43CA1F5-145A-F94C-8465-567BFC91628D}"/>
              </a:ext>
            </a:extLst>
          </p:cNvPr>
          <p:cNvSpPr/>
          <p:nvPr/>
        </p:nvSpPr>
        <p:spPr>
          <a:xfrm>
            <a:off x="2249632" y="2452635"/>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7C999B0C-9778-414D-9F01-1987B131E3C4}"/>
              </a:ext>
            </a:extLst>
          </p:cNvPr>
          <p:cNvSpPr/>
          <p:nvPr/>
        </p:nvSpPr>
        <p:spPr>
          <a:xfrm>
            <a:off x="2244837" y="2886133"/>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D40162A1-2BB1-8B42-9315-4CD7FA8D344B}"/>
              </a:ext>
            </a:extLst>
          </p:cNvPr>
          <p:cNvSpPr/>
          <p:nvPr/>
        </p:nvSpPr>
        <p:spPr>
          <a:xfrm>
            <a:off x="2202873" y="3306231"/>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Freeform 5">
            <a:extLst>
              <a:ext uri="{FF2B5EF4-FFF2-40B4-BE49-F238E27FC236}">
                <a16:creationId xmlns:a16="http://schemas.microsoft.com/office/drawing/2014/main" id="{4F69E4B5-84F5-D544-B73F-BABF124DFC19}"/>
              </a:ext>
            </a:extLst>
          </p:cNvPr>
          <p:cNvSpPr/>
          <p:nvPr/>
        </p:nvSpPr>
        <p:spPr>
          <a:xfrm>
            <a:off x="6543076" y="1798426"/>
            <a:ext cx="59250" cy="212454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94F44F3D-917F-974B-83A7-BC681858744F}"/>
              </a:ext>
            </a:extLst>
          </p:cNvPr>
          <p:cNvSpPr/>
          <p:nvPr/>
        </p:nvSpPr>
        <p:spPr>
          <a:xfrm>
            <a:off x="5947490" y="1737299"/>
            <a:ext cx="82435" cy="2180873"/>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6D021854-5C13-3846-99A5-78E48AD152E6}"/>
              </a:ext>
            </a:extLst>
          </p:cNvPr>
          <p:cNvSpPr/>
          <p:nvPr/>
        </p:nvSpPr>
        <p:spPr>
          <a:xfrm>
            <a:off x="4946073" y="1769652"/>
            <a:ext cx="57830" cy="1990259"/>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Freeform 12">
            <a:extLst>
              <a:ext uri="{FF2B5EF4-FFF2-40B4-BE49-F238E27FC236}">
                <a16:creationId xmlns:a16="http://schemas.microsoft.com/office/drawing/2014/main" id="{3215D8C3-ADAD-5546-BF6E-42A66BFE47DD}"/>
              </a:ext>
            </a:extLst>
          </p:cNvPr>
          <p:cNvSpPr/>
          <p:nvPr/>
        </p:nvSpPr>
        <p:spPr>
          <a:xfrm>
            <a:off x="4332210" y="1784039"/>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F91181DB-0BFA-D34C-B220-60BEC1E67C1A}"/>
              </a:ext>
            </a:extLst>
          </p:cNvPr>
          <p:cNvSpPr/>
          <p:nvPr/>
        </p:nvSpPr>
        <p:spPr>
          <a:xfrm>
            <a:off x="3094293" y="1798427"/>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151260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p:txBody>
      </p:sp>
    </p:spTree>
    <p:extLst>
      <p:ext uri="{BB962C8B-B14F-4D97-AF65-F5344CB8AC3E}">
        <p14:creationId xmlns:p14="http://schemas.microsoft.com/office/powerpoint/2010/main" val="3566994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a:t>
            </a:r>
          </a:p>
          <a:p>
            <a:r>
              <a:rPr lang="en-AU" dirty="0"/>
              <a:t>But we are not doing that! </a:t>
            </a:r>
          </a:p>
        </p:txBody>
      </p:sp>
      <p:pic>
        <p:nvPicPr>
          <p:cNvPr id="4" name="Picture 3">
            <a:extLst>
              <a:ext uri="{FF2B5EF4-FFF2-40B4-BE49-F238E27FC236}">
                <a16:creationId xmlns:a16="http://schemas.microsoft.com/office/drawing/2014/main" id="{F5188F04-2126-F17E-4692-DBF6FB7DBD83}"/>
              </a:ext>
            </a:extLst>
          </p:cNvPr>
          <p:cNvPicPr>
            <a:picLocks noChangeAspect="1"/>
          </p:cNvPicPr>
          <p:nvPr/>
        </p:nvPicPr>
        <p:blipFill rotWithShape="1">
          <a:blip r:embed="rId2"/>
          <a:srcRect t="51467" b="39749"/>
          <a:stretch/>
        </p:blipFill>
        <p:spPr>
          <a:xfrm>
            <a:off x="3157618" y="2805347"/>
            <a:ext cx="5939243" cy="451778"/>
          </a:xfrm>
          <a:prstGeom prst="rect">
            <a:avLst/>
          </a:prstGeom>
        </p:spPr>
      </p:pic>
      <p:sp>
        <p:nvSpPr>
          <p:cNvPr id="5" name="TextBox 4">
            <a:extLst>
              <a:ext uri="{FF2B5EF4-FFF2-40B4-BE49-F238E27FC236}">
                <a16:creationId xmlns:a16="http://schemas.microsoft.com/office/drawing/2014/main" id="{AE6C7075-25B6-4BF2-4381-E4454622DD40}"/>
              </a:ext>
            </a:extLst>
          </p:cNvPr>
          <p:cNvSpPr txBox="1"/>
          <p:nvPr/>
        </p:nvSpPr>
        <p:spPr>
          <a:xfrm>
            <a:off x="6091720" y="3437334"/>
            <a:ext cx="1290225" cy="369332"/>
          </a:xfrm>
          <a:prstGeom prst="rect">
            <a:avLst/>
          </a:prstGeom>
          <a:noFill/>
        </p:spPr>
        <p:txBody>
          <a:bodyPr wrap="none" rtlCol="0">
            <a:spAutoFit/>
          </a:bodyPr>
          <a:lstStyle/>
          <a:p>
            <a:r>
              <a:rPr lang="en-AU" dirty="0"/>
              <a:t>Yes, 2026!!!</a:t>
            </a:r>
          </a:p>
        </p:txBody>
      </p:sp>
      <p:sp>
        <p:nvSpPr>
          <p:cNvPr id="8" name="Freeform 7">
            <a:extLst>
              <a:ext uri="{FF2B5EF4-FFF2-40B4-BE49-F238E27FC236}">
                <a16:creationId xmlns:a16="http://schemas.microsoft.com/office/drawing/2014/main" id="{FA0938EF-DA87-B3C6-9E02-247B4E285E93}"/>
              </a:ext>
            </a:extLst>
          </p:cNvPr>
          <p:cNvSpPr/>
          <p:nvPr/>
        </p:nvSpPr>
        <p:spPr>
          <a:xfrm>
            <a:off x="7381945" y="3130081"/>
            <a:ext cx="367094" cy="394021"/>
          </a:xfrm>
          <a:custGeom>
            <a:avLst/>
            <a:gdLst>
              <a:gd name="connsiteX0" fmla="*/ 0 w 367094"/>
              <a:gd name="connsiteY0" fmla="*/ 394021 h 394021"/>
              <a:gd name="connsiteX1" fmla="*/ 106791 w 367094"/>
              <a:gd name="connsiteY1" fmla="*/ 327277 h 394021"/>
              <a:gd name="connsiteX2" fmla="*/ 273652 w 367094"/>
              <a:gd name="connsiteY2" fmla="*/ 46950 h 394021"/>
              <a:gd name="connsiteX3" fmla="*/ 106791 w 367094"/>
              <a:gd name="connsiteY3" fmla="*/ 100345 h 394021"/>
              <a:gd name="connsiteX4" fmla="*/ 280327 w 367094"/>
              <a:gd name="connsiteY4" fmla="*/ 228 h 394021"/>
              <a:gd name="connsiteX5" fmla="*/ 367094 w 367094"/>
              <a:gd name="connsiteY5" fmla="*/ 133717 h 39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94" h="394021">
                <a:moveTo>
                  <a:pt x="0" y="394021"/>
                </a:moveTo>
                <a:cubicBezTo>
                  <a:pt x="30591" y="389571"/>
                  <a:pt x="61182" y="385122"/>
                  <a:pt x="106791" y="327277"/>
                </a:cubicBezTo>
                <a:cubicBezTo>
                  <a:pt x="152400" y="269432"/>
                  <a:pt x="273652" y="84772"/>
                  <a:pt x="273652" y="46950"/>
                </a:cubicBezTo>
                <a:cubicBezTo>
                  <a:pt x="273652" y="9128"/>
                  <a:pt x="105679" y="108132"/>
                  <a:pt x="106791" y="100345"/>
                </a:cubicBezTo>
                <a:cubicBezTo>
                  <a:pt x="107904" y="92558"/>
                  <a:pt x="236943" y="-5334"/>
                  <a:pt x="280327" y="228"/>
                </a:cubicBezTo>
                <a:cubicBezTo>
                  <a:pt x="323711" y="5790"/>
                  <a:pt x="345402" y="69753"/>
                  <a:pt x="367094" y="13371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77224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 </a:t>
            </a:r>
          </a:p>
        </p:txBody>
      </p:sp>
      <p:pic>
        <p:nvPicPr>
          <p:cNvPr id="10" name="Content Placeholder 4">
            <a:extLst>
              <a:ext uri="{FF2B5EF4-FFF2-40B4-BE49-F238E27FC236}">
                <a16:creationId xmlns:a16="http://schemas.microsoft.com/office/drawing/2014/main" id="{6A03DF19-113E-77AA-D79F-72926C9839B2}"/>
              </a:ext>
            </a:extLst>
          </p:cNvPr>
          <p:cNvPicPr>
            <a:picLocks noChangeAspect="1"/>
          </p:cNvPicPr>
          <p:nvPr/>
        </p:nvPicPr>
        <p:blipFill>
          <a:blip r:embed="rId2"/>
          <a:stretch>
            <a:fillRect/>
          </a:stretch>
        </p:blipFill>
        <p:spPr>
          <a:xfrm>
            <a:off x="5436130" y="1657685"/>
            <a:ext cx="3250670" cy="3394472"/>
          </a:xfrm>
          <a:prstGeom prst="rect">
            <a:avLst/>
          </a:prstGeom>
        </p:spPr>
      </p:pic>
      <p:sp>
        <p:nvSpPr>
          <p:cNvPr id="11" name="Freeform 10">
            <a:extLst>
              <a:ext uri="{FF2B5EF4-FFF2-40B4-BE49-F238E27FC236}">
                <a16:creationId xmlns:a16="http://schemas.microsoft.com/office/drawing/2014/main" id="{D157BF00-28C3-5DC6-ECFC-325248C958F9}"/>
              </a:ext>
            </a:extLst>
          </p:cNvPr>
          <p:cNvSpPr/>
          <p:nvPr/>
        </p:nvSpPr>
        <p:spPr>
          <a:xfrm>
            <a:off x="5266143" y="2114978"/>
            <a:ext cx="1115257" cy="364614"/>
          </a:xfrm>
          <a:custGeom>
            <a:avLst/>
            <a:gdLst>
              <a:gd name="connsiteX0" fmla="*/ 0 w 1115257"/>
              <a:gd name="connsiteY0" fmla="*/ 294499 h 364614"/>
              <a:gd name="connsiteX1" fmla="*/ 827632 w 1115257"/>
              <a:gd name="connsiteY1" fmla="*/ 361244 h 364614"/>
              <a:gd name="connsiteX2" fmla="*/ 1114634 w 1115257"/>
              <a:gd name="connsiteY2" fmla="*/ 201057 h 364614"/>
              <a:gd name="connsiteX3" fmla="*/ 767562 w 1115257"/>
              <a:gd name="connsiteY3" fmla="*/ 823 h 364614"/>
              <a:gd name="connsiteX4" fmla="*/ 153512 w 1115257"/>
              <a:gd name="connsiteY4" fmla="*/ 134313 h 364614"/>
              <a:gd name="connsiteX5" fmla="*/ 106791 w 1115257"/>
              <a:gd name="connsiteY5" fmla="*/ 241104 h 36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257" h="364614">
                <a:moveTo>
                  <a:pt x="0" y="294499"/>
                </a:moveTo>
                <a:cubicBezTo>
                  <a:pt x="320930" y="335658"/>
                  <a:pt x="641860" y="376818"/>
                  <a:pt x="827632" y="361244"/>
                </a:cubicBezTo>
                <a:cubicBezTo>
                  <a:pt x="1013404" y="345670"/>
                  <a:pt x="1124646" y="261127"/>
                  <a:pt x="1114634" y="201057"/>
                </a:cubicBezTo>
                <a:cubicBezTo>
                  <a:pt x="1104622" y="140987"/>
                  <a:pt x="927749" y="11947"/>
                  <a:pt x="767562" y="823"/>
                </a:cubicBezTo>
                <a:cubicBezTo>
                  <a:pt x="607375" y="-10301"/>
                  <a:pt x="263640" y="94266"/>
                  <a:pt x="153512" y="134313"/>
                </a:cubicBezTo>
                <a:cubicBezTo>
                  <a:pt x="43384" y="174360"/>
                  <a:pt x="75087" y="207732"/>
                  <a:pt x="106791" y="24110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D8BB2558-3B7E-238C-BE5B-E8CE98EF6AA1}"/>
              </a:ext>
            </a:extLst>
          </p:cNvPr>
          <p:cNvSpPr/>
          <p:nvPr/>
        </p:nvSpPr>
        <p:spPr>
          <a:xfrm>
            <a:off x="3303854" y="2442850"/>
            <a:ext cx="1970247" cy="327234"/>
          </a:xfrm>
          <a:custGeom>
            <a:avLst/>
            <a:gdLst>
              <a:gd name="connsiteX0" fmla="*/ 0 w 1970247"/>
              <a:gd name="connsiteY0" fmla="*/ 0 h 327234"/>
              <a:gd name="connsiteX1" fmla="*/ 427165 w 1970247"/>
              <a:gd name="connsiteY1" fmla="*/ 327048 h 327234"/>
              <a:gd name="connsiteX2" fmla="*/ 1915568 w 1970247"/>
              <a:gd name="connsiteY2" fmla="*/ 46721 h 327234"/>
              <a:gd name="connsiteX3" fmla="*/ 1515101 w 1970247"/>
              <a:gd name="connsiteY3" fmla="*/ 26697 h 327234"/>
              <a:gd name="connsiteX4" fmla="*/ 1955615 w 1970247"/>
              <a:gd name="connsiteY4" fmla="*/ 26697 h 327234"/>
              <a:gd name="connsiteX5" fmla="*/ 1822126 w 1970247"/>
              <a:gd name="connsiteY5" fmla="*/ 186884 h 32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247" h="327234">
                <a:moveTo>
                  <a:pt x="0" y="0"/>
                </a:moveTo>
                <a:cubicBezTo>
                  <a:pt x="53952" y="159630"/>
                  <a:pt x="107904" y="319261"/>
                  <a:pt x="427165" y="327048"/>
                </a:cubicBezTo>
                <a:cubicBezTo>
                  <a:pt x="746426" y="334835"/>
                  <a:pt x="1734245" y="96779"/>
                  <a:pt x="1915568" y="46721"/>
                </a:cubicBezTo>
                <a:cubicBezTo>
                  <a:pt x="2096891" y="-3337"/>
                  <a:pt x="1508427" y="30034"/>
                  <a:pt x="1515101" y="26697"/>
                </a:cubicBezTo>
                <a:cubicBezTo>
                  <a:pt x="1521776" y="23360"/>
                  <a:pt x="1904444" y="-1"/>
                  <a:pt x="1955615" y="26697"/>
                </a:cubicBezTo>
                <a:cubicBezTo>
                  <a:pt x="2006786" y="53395"/>
                  <a:pt x="1914456" y="120139"/>
                  <a:pt x="1822126" y="18688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3983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a:t>
            </a:r>
          </a:p>
          <a:p>
            <a:r>
              <a:rPr lang="en-AU" dirty="0"/>
              <a:t>If we want 2 hours or less, then we need to think hard about how to achieve this</a:t>
            </a:r>
          </a:p>
        </p:txBody>
      </p:sp>
    </p:spTree>
    <p:extLst>
      <p:ext uri="{BB962C8B-B14F-4D97-AF65-F5344CB8AC3E}">
        <p14:creationId xmlns:p14="http://schemas.microsoft.com/office/powerpoint/2010/main" val="149325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
        <p:nvSpPr>
          <p:cNvPr id="6" name="TextBox 5"/>
          <p:cNvSpPr txBox="1"/>
          <p:nvPr/>
        </p:nvSpPr>
        <p:spPr>
          <a:xfrm rot="21258641">
            <a:off x="2124327" y="2600751"/>
            <a:ext cx="4500563" cy="1477328"/>
          </a:xfrm>
          <a:prstGeom prst="rect">
            <a:avLst/>
          </a:prstGeom>
          <a:solidFill>
            <a:srgbClr val="FFFFFF">
              <a:alpha val="81569"/>
            </a:srgb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2048028" y="189601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1826493" y="106174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1143000" y="2429053"/>
            <a:ext cx="6858000" cy="1870364"/>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6" name="Freeform 5">
            <a:extLst>
              <a:ext uri="{FF2B5EF4-FFF2-40B4-BE49-F238E27FC236}">
                <a16:creationId xmlns:a16="http://schemas.microsoft.com/office/drawing/2014/main" id="{F2EEA196-19F4-CD44-AD81-F0E607BD84F5}"/>
              </a:ext>
            </a:extLst>
          </p:cNvPr>
          <p:cNvSpPr/>
          <p:nvPr/>
        </p:nvSpPr>
        <p:spPr>
          <a:xfrm>
            <a:off x="4864024" y="2012204"/>
            <a:ext cx="216332" cy="138321"/>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D8E72AAA-1BEA-DA4F-855B-B2247197D514}"/>
              </a:ext>
            </a:extLst>
          </p:cNvPr>
          <p:cNvSpPr txBox="1"/>
          <p:nvPr/>
        </p:nvSpPr>
        <p:spPr>
          <a:xfrm flipH="1">
            <a:off x="4367827" y="2440195"/>
            <a:ext cx="3290273"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why should I enter my username and password into this particular screen?</a:t>
            </a:r>
          </a:p>
          <a:p>
            <a:endParaRPr lang="en-AU" sz="1350" dirty="0">
              <a:solidFill>
                <a:srgbClr val="FF0000"/>
              </a:solidFill>
              <a:latin typeface="AhnbergHand" pitchFamily="2" charset="0"/>
            </a:endParaRPr>
          </a:p>
          <a:p>
            <a:r>
              <a:rPr lang="en-AU" sz="1350" dirty="0">
                <a:solidFill>
                  <a:srgbClr val="FF0000"/>
                </a:solidFill>
                <a:latin typeface="AhnbergHand" pitchFamily="2" charset="0"/>
              </a:rPr>
              <a:t>And what does this padlock icon really mean?</a:t>
            </a:r>
          </a:p>
        </p:txBody>
      </p:sp>
      <p:sp>
        <p:nvSpPr>
          <p:cNvPr id="8" name="Freeform 7">
            <a:extLst>
              <a:ext uri="{FF2B5EF4-FFF2-40B4-BE49-F238E27FC236}">
                <a16:creationId xmlns:a16="http://schemas.microsoft.com/office/drawing/2014/main" id="{C7F5F687-969D-8040-A6C5-7C235BD49968}"/>
              </a:ext>
            </a:extLst>
          </p:cNvPr>
          <p:cNvSpPr/>
          <p:nvPr/>
        </p:nvSpPr>
        <p:spPr>
          <a:xfrm>
            <a:off x="3844800" y="2045883"/>
            <a:ext cx="1744811" cy="1959536"/>
          </a:xfrm>
          <a:custGeom>
            <a:avLst/>
            <a:gdLst>
              <a:gd name="connsiteX0" fmla="*/ 2325435 w 2326415"/>
              <a:gd name="connsiteY0" fmla="*/ 2117425 h 2612714"/>
              <a:gd name="connsiteX1" fmla="*/ 1989104 w 2326415"/>
              <a:gd name="connsiteY1" fmla="*/ 2590390 h 2612714"/>
              <a:gd name="connsiteX2" fmla="*/ 254898 w 2326415"/>
              <a:gd name="connsiteY2" fmla="*/ 2327632 h 2612714"/>
              <a:gd name="connsiteX3" fmla="*/ 107753 w 2326415"/>
              <a:gd name="connsiteY3" fmla="*/ 572404 h 2612714"/>
              <a:gd name="connsiteX4" fmla="*/ 1211339 w 2326415"/>
              <a:gd name="connsiteY4" fmla="*/ 36377 h 2612714"/>
              <a:gd name="connsiteX5" fmla="*/ 938070 w 2326415"/>
              <a:gd name="connsiteY5" fmla="*/ 46887 h 2612714"/>
              <a:gd name="connsiteX6" fmla="*/ 1274401 w 2326415"/>
              <a:gd name="connsiteY6" fmla="*/ 36377 h 2612714"/>
              <a:gd name="connsiteX7" fmla="*/ 1137767 w 2326415"/>
              <a:gd name="connsiteY7" fmla="*/ 257094 h 26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415" h="2612714">
                <a:moveTo>
                  <a:pt x="2325435" y="2117425"/>
                </a:moveTo>
                <a:cubicBezTo>
                  <a:pt x="2329814" y="2336390"/>
                  <a:pt x="2334193" y="2555356"/>
                  <a:pt x="1989104" y="2590390"/>
                </a:cubicBezTo>
                <a:cubicBezTo>
                  <a:pt x="1644015" y="2625424"/>
                  <a:pt x="568456" y="2663963"/>
                  <a:pt x="254898" y="2327632"/>
                </a:cubicBezTo>
                <a:cubicBezTo>
                  <a:pt x="-58661" y="1991301"/>
                  <a:pt x="-51654" y="954280"/>
                  <a:pt x="107753" y="572404"/>
                </a:cubicBezTo>
                <a:cubicBezTo>
                  <a:pt x="267160" y="190528"/>
                  <a:pt x="1072953" y="123963"/>
                  <a:pt x="1211339" y="36377"/>
                </a:cubicBezTo>
                <a:cubicBezTo>
                  <a:pt x="1349725" y="-51209"/>
                  <a:pt x="927560" y="46887"/>
                  <a:pt x="938070" y="46887"/>
                </a:cubicBezTo>
                <a:cubicBezTo>
                  <a:pt x="948580" y="46887"/>
                  <a:pt x="1241118" y="1342"/>
                  <a:pt x="1274401" y="36377"/>
                </a:cubicBezTo>
                <a:cubicBezTo>
                  <a:pt x="1307684" y="71412"/>
                  <a:pt x="1222725" y="164253"/>
                  <a:pt x="1137767" y="25709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TextBox 8">
            <a:extLst>
              <a:ext uri="{FF2B5EF4-FFF2-40B4-BE49-F238E27FC236}">
                <a16:creationId xmlns:a16="http://schemas.microsoft.com/office/drawing/2014/main" id="{2345EF40-F0BE-F3BB-ECC5-B82C4AD6F85B}"/>
              </a:ext>
            </a:extLst>
          </p:cNvPr>
          <p:cNvSpPr txBox="1"/>
          <p:nvPr/>
        </p:nvSpPr>
        <p:spPr>
          <a:xfrm>
            <a:off x="1542740" y="3188735"/>
            <a:ext cx="1839191" cy="923330"/>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create a web page to look exactly  like another</a:t>
            </a:r>
          </a:p>
        </p:txBody>
      </p:sp>
    </p:spTree>
    <p:extLst>
      <p:ext uri="{BB962C8B-B14F-4D97-AF65-F5344CB8AC3E}">
        <p14:creationId xmlns:p14="http://schemas.microsoft.com/office/powerpoint/2010/main" val="1578169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7" name="TextBox 6">
            <a:extLst>
              <a:ext uri="{FF2B5EF4-FFF2-40B4-BE49-F238E27FC236}">
                <a16:creationId xmlns:a16="http://schemas.microsoft.com/office/drawing/2014/main" id="{98BEAD93-3AE5-F901-4139-9D6F05D192F1}"/>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179518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3"/>
          <a:stretch>
            <a:fillRect/>
          </a:stretch>
        </p:blipFill>
        <p:spPr>
          <a:xfrm>
            <a:off x="1267691" y="3386137"/>
            <a:ext cx="6858000" cy="557213"/>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802801" y="3634509"/>
            <a:ext cx="4150241" cy="19894"/>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93229228-1334-264C-B233-E0E0801B8F39}"/>
              </a:ext>
            </a:extLst>
          </p:cNvPr>
          <p:cNvSpPr/>
          <p:nvPr/>
        </p:nvSpPr>
        <p:spPr>
          <a:xfrm>
            <a:off x="1282079" y="3769503"/>
            <a:ext cx="2373923" cy="14387"/>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95429B4C-E31E-1342-86E3-A421B2B54750}"/>
              </a:ext>
            </a:extLst>
          </p:cNvPr>
          <p:cNvSpPr txBox="1"/>
          <p:nvPr/>
        </p:nvSpPr>
        <p:spPr>
          <a:xfrm>
            <a:off x="1388785" y="2769189"/>
            <a:ext cx="2088573" cy="300082"/>
          </a:xfrm>
          <a:prstGeom prst="rect">
            <a:avLst/>
          </a:prstGeom>
          <a:noFill/>
        </p:spPr>
        <p:txBody>
          <a:bodyPr wrap="square" rtlCol="0">
            <a:spAutoFit/>
          </a:bodyPr>
          <a:lstStyle/>
          <a:p>
            <a:r>
              <a:rPr lang="en-AU" sz="1350"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2636057" y="2983237"/>
            <a:ext cx="1627449" cy="544402"/>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8A0EB784-BA6E-724E-B251-CFA3E3ACAAB8}"/>
              </a:ext>
            </a:extLst>
          </p:cNvPr>
          <p:cNvSpPr/>
          <p:nvPr/>
        </p:nvSpPr>
        <p:spPr>
          <a:xfrm>
            <a:off x="3713551" y="3769503"/>
            <a:ext cx="3879806" cy="19183"/>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D60CD627-BA03-7942-8B75-B8BEFB6851B0}"/>
              </a:ext>
            </a:extLst>
          </p:cNvPr>
          <p:cNvSpPr txBox="1"/>
          <p:nvPr/>
        </p:nvSpPr>
        <p:spPr>
          <a:xfrm>
            <a:off x="5276183" y="4079289"/>
            <a:ext cx="2088573" cy="300082"/>
          </a:xfrm>
          <a:prstGeom prst="rect">
            <a:avLst/>
          </a:prstGeom>
          <a:noFill/>
        </p:spPr>
        <p:txBody>
          <a:bodyPr wrap="square" rtlCol="0">
            <a:spAutoFit/>
          </a:bodyPr>
          <a:lstStyle/>
          <a:p>
            <a:r>
              <a:rPr lang="en-AU" sz="1350"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588697" y="3774290"/>
            <a:ext cx="412453" cy="306940"/>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5" name="TextBox 14">
            <a:extLst>
              <a:ext uri="{FF2B5EF4-FFF2-40B4-BE49-F238E27FC236}">
                <a16:creationId xmlns:a16="http://schemas.microsoft.com/office/drawing/2014/main" id="{CF7676FB-EDD4-11D4-8599-06A0C7E75C34}"/>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3538983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a:t>
            </a:r>
            <a:r>
              <a:rPr lang="en-US" dirty="0" err="1"/>
              <a:t>maske</a:t>
            </a:r>
            <a:r>
              <a:rPr lang="en-US" dirty="0"/>
              <a:t> certificates better?</a:t>
            </a:r>
          </a:p>
        </p:txBody>
      </p:sp>
      <p:sp>
        <p:nvSpPr>
          <p:cNvPr id="3" name="Content Placeholder 2"/>
          <p:cNvSpPr>
            <a:spLocks noGrp="1"/>
          </p:cNvSpPr>
          <p:nvPr>
            <p:ph idx="1"/>
          </p:nvPr>
        </p:nvSpPr>
        <p:spPr>
          <a:xfrm>
            <a:off x="1467848" y="1192130"/>
            <a:ext cx="6248400" cy="3394472"/>
          </a:xfrm>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1452304" y="2467841"/>
            <a:ext cx="6395216" cy="1338828"/>
          </a:xfrm>
          <a:prstGeom prst="rect">
            <a:avLst/>
          </a:prstGeom>
          <a:noFill/>
        </p:spPr>
        <p:txBody>
          <a:bodyPr wrap="square" rtlCol="0">
            <a:spAutoFit/>
          </a:bodyPr>
          <a:lstStyle/>
          <a:p>
            <a:r>
              <a:rPr lang="en-AU" sz="1350" dirty="0">
                <a:latin typeface="AhnbergHand" pitchFamily="2" charset="0"/>
              </a:rPr>
              <a:t>Its just so broken</a:t>
            </a:r>
          </a:p>
          <a:p>
            <a:r>
              <a:rPr lang="en-AU" sz="1350" dirty="0">
                <a:latin typeface="AhnbergHand" pitchFamily="2" charset="0"/>
              </a:rPr>
              <a:t>These transparency logs are a case of same week service in a millisecond world -- Assuming anyone looks in the first place!</a:t>
            </a:r>
          </a:p>
          <a:p>
            <a:endParaRPr lang="en-AU" sz="1350" dirty="0">
              <a:latin typeface="AhnbergHand" pitchFamily="2" charset="0"/>
            </a:endParaRPr>
          </a:p>
          <a:p>
            <a:endParaRPr lang="en-AU" sz="1350" dirty="0">
              <a:latin typeface="AhnbergHand" pitchFamily="2" charset="0"/>
            </a:endParaRPr>
          </a:p>
          <a:p>
            <a:r>
              <a:rPr lang="en-AU" sz="1350"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2166343"/>
            <a:ext cx="4029075" cy="2466975"/>
          </a:xfrm>
          <a:prstGeom prst="rect">
            <a:avLst/>
          </a:prstGeom>
        </p:spPr>
      </p:pic>
      <p:sp>
        <p:nvSpPr>
          <p:cNvPr id="7" name="TextBox 6"/>
          <p:cNvSpPr txBox="1"/>
          <p:nvPr/>
        </p:nvSpPr>
        <p:spPr>
          <a:xfrm>
            <a:off x="6333688" y="4878863"/>
            <a:ext cx="1646605" cy="230832"/>
          </a:xfrm>
          <a:prstGeom prst="rect">
            <a:avLst/>
          </a:prstGeom>
          <a:noFill/>
        </p:spPr>
        <p:txBody>
          <a:bodyPr wrap="none" rtlCol="0">
            <a:spAutoFit/>
          </a:bodyPr>
          <a:lstStyle/>
          <a:p>
            <a:r>
              <a:rPr lang="en-US" sz="900" dirty="0" err="1"/>
              <a:t>www.cafepress.com</a:t>
            </a:r>
            <a:r>
              <a:rPr lang="en-US" sz="900" dirty="0"/>
              <a:t>/</a:t>
            </a:r>
            <a:r>
              <a:rPr lang="en-US" sz="900" dirty="0" err="1"/>
              <a:t>nxdomain</a:t>
            </a:r>
            <a:endParaRPr lang="en-US" sz="900" dirty="0"/>
          </a:p>
        </p:txBody>
      </p:sp>
      <p:sp>
        <p:nvSpPr>
          <p:cNvPr id="4" name="Rectangle 3">
            <a:extLst>
              <a:ext uri="{FF2B5EF4-FFF2-40B4-BE49-F238E27FC236}">
                <a16:creationId xmlns:a16="http://schemas.microsoft.com/office/drawing/2014/main" id="{36B04404-9D49-4D46-ABE2-C8D01AC86AE3}"/>
              </a:ext>
            </a:extLst>
          </p:cNvPr>
          <p:cNvSpPr/>
          <p:nvPr/>
        </p:nvSpPr>
        <p:spPr>
          <a:xfrm>
            <a:off x="3936792" y="3350302"/>
            <a:ext cx="1455920" cy="331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034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861391" y="2569076"/>
            <a:ext cx="4264309" cy="461665"/>
          </a:xfrm>
          <a:prstGeom prst="rect">
            <a:avLst/>
          </a:prstGeom>
          <a:solidFill>
            <a:schemeClr val="bg1"/>
          </a:solidFill>
        </p:spPr>
        <p:txBody>
          <a:bodyPr wrap="none" rtlCol="0">
            <a:spAutoFit/>
          </a:bodyPr>
          <a:lstStyle/>
          <a:p>
            <a:r>
              <a:rPr lang="en-US" sz="24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3422301" y="2965056"/>
            <a:ext cx="5692045" cy="978293"/>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659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2600325" y="2248721"/>
            <a:ext cx="3541103" cy="2639070"/>
          </a:xfrm>
          <a:prstGeom prst="rect">
            <a:avLst/>
          </a:prstGeom>
        </p:spPr>
      </p:pic>
      <p:sp>
        <p:nvSpPr>
          <p:cNvPr id="5" name="TextBox 4"/>
          <p:cNvSpPr txBox="1"/>
          <p:nvPr/>
        </p:nvSpPr>
        <p:spPr>
          <a:xfrm rot="20704521">
            <a:off x="2825996" y="3528655"/>
            <a:ext cx="3369833"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541634" y="1356030"/>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8" name="TextBox 7"/>
          <p:cNvSpPr txBox="1"/>
          <p:nvPr/>
        </p:nvSpPr>
        <p:spPr>
          <a:xfrm rot="20991988">
            <a:off x="3810241" y="2098478"/>
            <a:ext cx="1154483" cy="507831"/>
          </a:xfrm>
          <a:prstGeom prst="rect">
            <a:avLst/>
          </a:prstGeom>
          <a:noFill/>
        </p:spPr>
        <p:txBody>
          <a:bodyPr wrap="none" rtlCol="0">
            <a:spAutoFit/>
          </a:bodyPr>
          <a:lstStyle/>
          <a:p>
            <a:pPr algn="ctr"/>
            <a:r>
              <a:rPr lang="en-US" sz="1350" dirty="0">
                <a:latin typeface="AhnbergHand" charset="0"/>
                <a:ea typeface="AhnbergHand" charset="0"/>
                <a:cs typeface="AhnbergHand" charset="0"/>
              </a:rPr>
              <a:t>Public Key</a:t>
            </a:r>
          </a:p>
          <a:p>
            <a:pPr algn="ctr"/>
            <a:r>
              <a:rPr lang="en-US" sz="1350" dirty="0">
                <a:latin typeface="AhnbergHand" charset="0"/>
                <a:ea typeface="AhnbergHand" charset="0"/>
                <a:cs typeface="AhnbergHand" charset="0"/>
              </a:rPr>
              <a:t>Cert</a:t>
            </a:r>
          </a:p>
        </p:txBody>
      </p:sp>
      <p:sp>
        <p:nvSpPr>
          <p:cNvPr id="9" name="TextBox 8"/>
          <p:cNvSpPr txBox="1"/>
          <p:nvPr/>
        </p:nvSpPr>
        <p:spPr>
          <a:xfrm>
            <a:off x="3060144" y="1173523"/>
            <a:ext cx="1215397" cy="300082"/>
          </a:xfrm>
          <a:prstGeom prst="rect">
            <a:avLst/>
          </a:prstGeom>
          <a:noFill/>
        </p:spPr>
        <p:txBody>
          <a:bodyPr wrap="none" rtlCol="0">
            <a:spAutoFit/>
          </a:bodyPr>
          <a:lstStyle/>
          <a:p>
            <a:r>
              <a:rPr lang="en-US" sz="1350">
                <a:latin typeface="AhnbergHand" charset="0"/>
                <a:ea typeface="AhnbergHand" charset="0"/>
                <a:cs typeface="AhnbergHand" charset="0"/>
              </a:rPr>
              <a:t>DNS Name</a:t>
            </a:r>
            <a:endParaRPr lang="en-US" sz="1350" dirty="0">
              <a:latin typeface="AhnbergHand" charset="0"/>
              <a:ea typeface="AhnbergHand" charset="0"/>
              <a:cs typeface="AhnbergHand" charset="0"/>
            </a:endParaRPr>
          </a:p>
        </p:txBody>
      </p:sp>
      <p:sp>
        <p:nvSpPr>
          <p:cNvPr id="10" name="Freeform 9"/>
          <p:cNvSpPr/>
          <p:nvPr/>
        </p:nvSpPr>
        <p:spPr>
          <a:xfrm>
            <a:off x="3407455" y="1483702"/>
            <a:ext cx="522356" cy="30992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461847" y="1450732"/>
            <a:ext cx="982540" cy="41864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556341" y="1894302"/>
            <a:ext cx="1845377" cy="300082"/>
          </a:xfrm>
          <a:prstGeom prst="rect">
            <a:avLst/>
          </a:prstGeom>
          <a:noFill/>
        </p:spPr>
        <p:txBody>
          <a:bodyPr wrap="none" rtlCol="0">
            <a:spAutoFit/>
          </a:bodyPr>
          <a:lstStyle/>
          <a:p>
            <a:r>
              <a:rPr lang="en-US" sz="1350" dirty="0">
                <a:latin typeface="AhnbergHand" charset="0"/>
                <a:ea typeface="AhnbergHand" charset="0"/>
                <a:cs typeface="AhnbergHand" charset="0"/>
              </a:rPr>
              <a:t>DNS TLSA query</a:t>
            </a:r>
          </a:p>
        </p:txBody>
      </p:sp>
      <p:sp>
        <p:nvSpPr>
          <p:cNvPr id="14" name="Freeform 13"/>
          <p:cNvSpPr/>
          <p:nvPr/>
        </p:nvSpPr>
        <p:spPr>
          <a:xfrm>
            <a:off x="2301515" y="2183235"/>
            <a:ext cx="1547910" cy="257961"/>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p:nvSpPr>
        <p:spPr>
          <a:xfrm>
            <a:off x="2155971" y="2157016"/>
            <a:ext cx="283129" cy="145763"/>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16"/>
          <p:cNvSpPr/>
          <p:nvPr/>
        </p:nvSpPr>
        <p:spPr>
          <a:xfrm>
            <a:off x="5143794" y="2394647"/>
            <a:ext cx="1024075" cy="191260"/>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18"/>
          <p:cNvSpPr/>
          <p:nvPr/>
        </p:nvSpPr>
        <p:spPr>
          <a:xfrm>
            <a:off x="4393385" y="2542361"/>
            <a:ext cx="1019328" cy="336347"/>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8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658917" y="1325176"/>
            <a:ext cx="3965311" cy="3263504"/>
          </a:xfrm>
        </p:spPr>
        <p:txBody>
          <a:bodyPr>
            <a:normAutofit/>
          </a:bodyPr>
          <a:lstStyle/>
          <a:p>
            <a:pPr marL="0" indent="0">
              <a:buNone/>
            </a:pPr>
            <a:r>
              <a:rPr lang="en-US" sz="1500" dirty="0"/>
              <a:t>Client:</a:t>
            </a:r>
          </a:p>
          <a:p>
            <a:pPr marL="0" indent="0">
              <a:buNone/>
            </a:pPr>
            <a:r>
              <a:rPr lang="en-US" sz="1500" dirty="0"/>
              <a:t>   </a:t>
            </a:r>
            <a:r>
              <a:rPr lang="en-US" sz="1500" i="1" dirty="0"/>
              <a:t>DNS Query</a:t>
            </a:r>
            <a:r>
              <a:rPr lang="en-US" sz="1500" dirty="0"/>
              <a:t>:</a:t>
            </a:r>
          </a:p>
          <a:p>
            <a:pPr marL="0" indent="0">
              <a:buNone/>
            </a:pPr>
            <a:r>
              <a:rPr lang="en-US" sz="1500" dirty="0"/>
              <a:t>          www.commbank.com.au?</a:t>
            </a:r>
          </a:p>
          <a:p>
            <a:pPr marL="0" indent="0" algn="r">
              <a:buNone/>
            </a:pPr>
            <a:r>
              <a:rPr lang="en-US" sz="1500" i="1" dirty="0"/>
              <a:t>DNS Response:</a:t>
            </a:r>
          </a:p>
          <a:p>
            <a:pPr marL="0" indent="0" algn="r">
              <a:buNone/>
            </a:pPr>
            <a:r>
              <a:rPr lang="en-US" sz="1500" dirty="0"/>
              <a:t>104.116.164.218 </a:t>
            </a:r>
          </a:p>
          <a:p>
            <a:pPr marL="0" indent="0" algn="r">
              <a:buNone/>
            </a:pPr>
            <a:r>
              <a:rPr lang="en-US" sz="1500" dirty="0"/>
              <a:t>  </a:t>
            </a:r>
          </a:p>
          <a:p>
            <a:pPr marL="0" indent="0">
              <a:buNone/>
            </a:pPr>
            <a:endParaRPr lang="en-US" sz="1500" dirty="0"/>
          </a:p>
          <a:p>
            <a:pPr marL="0" indent="0">
              <a:buNone/>
            </a:pPr>
            <a:r>
              <a:rPr lang="en-US" sz="1500" dirty="0"/>
              <a:t> </a:t>
            </a:r>
            <a:r>
              <a:rPr lang="en-US" sz="1500" i="1" dirty="0"/>
              <a:t>TCP Session</a:t>
            </a:r>
            <a:r>
              <a:rPr lang="en-US" sz="1500" dirty="0"/>
              <a:t>:</a:t>
            </a:r>
          </a:p>
          <a:p>
            <a:pPr marL="0" indent="0">
              <a:buNone/>
            </a:pPr>
            <a:r>
              <a:rPr lang="en-US" sz="1500" dirty="0"/>
              <a:t>          TCP Connect 104.116.164.218, port 443 </a:t>
            </a:r>
          </a:p>
          <a:p>
            <a:pPr marL="0" indent="0" algn="r">
              <a:buNone/>
            </a:pPr>
            <a:r>
              <a:rPr lang="en-US" sz="1500" dirty="0"/>
              <a:t> </a:t>
            </a:r>
          </a:p>
          <a:p>
            <a:pPr marL="0" indent="0">
              <a:buNone/>
            </a:pPr>
            <a:endParaRPr lang="en-US" sz="1500" dirty="0"/>
          </a:p>
        </p:txBody>
      </p:sp>
      <p:pic>
        <p:nvPicPr>
          <p:cNvPr id="4" name="Content Placeholder 3"/>
          <p:cNvPicPr>
            <a:picLocks noChangeAspect="1"/>
          </p:cNvPicPr>
          <p:nvPr/>
        </p:nvPicPr>
        <p:blipFill rotWithShape="1">
          <a:blip r:embed="rId2"/>
          <a:srcRect t="-1030" b="9116"/>
          <a:stretch/>
        </p:blipFill>
        <p:spPr>
          <a:xfrm>
            <a:off x="1655676" y="1275606"/>
            <a:ext cx="833113" cy="652096"/>
          </a:xfrm>
          <a:prstGeom prst="rect">
            <a:avLst/>
          </a:prstGeom>
        </p:spPr>
      </p:pic>
      <p:pic>
        <p:nvPicPr>
          <p:cNvPr id="5" name="Picture 4"/>
          <p:cNvPicPr>
            <a:picLocks noChangeAspect="1"/>
          </p:cNvPicPr>
          <p:nvPr/>
        </p:nvPicPr>
        <p:blipFill>
          <a:blip r:embed="rId3"/>
          <a:stretch>
            <a:fillRect/>
          </a:stretch>
        </p:blipFill>
        <p:spPr>
          <a:xfrm>
            <a:off x="6732240" y="1491630"/>
            <a:ext cx="681404" cy="681404"/>
          </a:xfrm>
          <a:prstGeom prst="rect">
            <a:avLst/>
          </a:prstGeom>
        </p:spPr>
      </p:pic>
      <p:pic>
        <p:nvPicPr>
          <p:cNvPr id="6" name="Picture 5"/>
          <p:cNvPicPr>
            <a:picLocks noChangeAspect="1"/>
          </p:cNvPicPr>
          <p:nvPr/>
        </p:nvPicPr>
        <p:blipFill>
          <a:blip r:embed="rId3"/>
          <a:stretch>
            <a:fillRect/>
          </a:stretch>
        </p:blipFill>
        <p:spPr>
          <a:xfrm>
            <a:off x="6732240" y="3327834"/>
            <a:ext cx="681404" cy="681404"/>
          </a:xfrm>
          <a:prstGeom prst="rect">
            <a:avLst/>
          </a:prstGeom>
        </p:spPr>
      </p:pic>
      <p:sp>
        <p:nvSpPr>
          <p:cNvPr id="7" name="Left-Right Arrow 6"/>
          <p:cNvSpPr/>
          <p:nvPr/>
        </p:nvSpPr>
        <p:spPr>
          <a:xfrm>
            <a:off x="5328084" y="1707654"/>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Right Arrow 7"/>
          <p:cNvSpPr/>
          <p:nvPr/>
        </p:nvSpPr>
        <p:spPr>
          <a:xfrm>
            <a:off x="5220072" y="3435846"/>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3145968" y="2461725"/>
            <a:ext cx="2852063" cy="600164"/>
          </a:xfrm>
          <a:prstGeom prst="rect">
            <a:avLst/>
          </a:prstGeom>
          <a:solidFill>
            <a:schemeClr val="bg1"/>
          </a:solidFill>
        </p:spPr>
        <p:txBody>
          <a:bodyPr wrap="none" rtlCol="0">
            <a:spAutoFit/>
          </a:bodyPr>
          <a:lstStyle/>
          <a:p>
            <a:r>
              <a:rPr lang="en-AU" sz="33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69057"/>
            <a:ext cx="5915025" cy="994172"/>
          </a:xfrm>
        </p:spPr>
        <p:txBody>
          <a:bodyPr/>
          <a:lstStyle/>
          <a:p>
            <a:r>
              <a:rPr lang="en-US" dirty="0"/>
              <a:t>DANE + DNSSEC</a:t>
            </a:r>
          </a:p>
        </p:txBody>
      </p:sp>
      <p:sp>
        <p:nvSpPr>
          <p:cNvPr id="5" name="TextBox 4"/>
          <p:cNvSpPr txBox="1"/>
          <p:nvPr/>
        </p:nvSpPr>
        <p:spPr>
          <a:xfrm>
            <a:off x="5564693" y="1507153"/>
            <a:ext cx="2328423" cy="507831"/>
          </a:xfrm>
          <a:prstGeom prst="rect">
            <a:avLst/>
          </a:prstGeom>
          <a:noFill/>
        </p:spPr>
        <p:txBody>
          <a:bodyPr wrap="square" rtlCol="0">
            <a:spAutoFit/>
          </a:bodyPr>
          <a:lstStyle/>
          <a:p>
            <a:r>
              <a:rPr lang="en-US" sz="1350"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1614488" y="788440"/>
            <a:ext cx="3695936" cy="3926435"/>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879279" y="1601977"/>
            <a:ext cx="1635696" cy="182175"/>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22291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702123" y="2290714"/>
            <a:ext cx="4444008" cy="2567036"/>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Tree>
    <p:extLst>
      <p:ext uri="{BB962C8B-B14F-4D97-AF65-F5344CB8AC3E}">
        <p14:creationId xmlns:p14="http://schemas.microsoft.com/office/powerpoint/2010/main" val="716986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
        <p:nvSpPr>
          <p:cNvPr id="4" name="TextBox 3">
            <a:extLst>
              <a:ext uri="{FF2B5EF4-FFF2-40B4-BE49-F238E27FC236}">
                <a16:creationId xmlns:a16="http://schemas.microsoft.com/office/drawing/2014/main" id="{E28CCAE2-5503-77C0-1206-CC236167C61F}"/>
              </a:ext>
            </a:extLst>
          </p:cNvPr>
          <p:cNvSpPr txBox="1"/>
          <p:nvPr/>
        </p:nvSpPr>
        <p:spPr>
          <a:xfrm rot="20847355">
            <a:off x="1969521" y="1539622"/>
            <a:ext cx="5204960" cy="1708160"/>
          </a:xfrm>
          <a:prstGeom prst="rect">
            <a:avLst/>
          </a:prstGeom>
          <a:solidFill>
            <a:schemeClr val="bg1"/>
          </a:solidFill>
        </p:spPr>
        <p:txBody>
          <a:bodyPr wrap="square" rtlCol="0">
            <a:spAutoFit/>
          </a:bodyPr>
          <a:lstStyle/>
          <a:p>
            <a:pPr defTabSz="685800">
              <a:defRPr/>
            </a:pPr>
            <a:r>
              <a:rPr lang="en-US" sz="2100" b="1" dirty="0">
                <a:solidFill>
                  <a:schemeClr val="accent2">
                    <a:lumMod val="50000"/>
                  </a:schemeClr>
                </a:solidFill>
                <a:latin typeface="AhnbergHand" pitchFamily="2" charset="0"/>
              </a:rPr>
              <a:t>But nothing has happened for more than a decade!</a:t>
            </a:r>
          </a:p>
          <a:p>
            <a:pPr defTabSz="685800">
              <a:defRPr/>
            </a:pPr>
            <a:endParaRPr lang="en-US" sz="2100" b="1" dirty="0">
              <a:solidFill>
                <a:schemeClr val="accent2">
                  <a:lumMod val="50000"/>
                </a:schemeClr>
              </a:solidFill>
              <a:latin typeface="AhnbergHand" pitchFamily="2" charset="0"/>
            </a:endParaRPr>
          </a:p>
          <a:p>
            <a:pPr defTabSz="685800">
              <a:defRPr/>
            </a:pPr>
            <a:r>
              <a:rPr lang="en-US" sz="2100" b="1" dirty="0">
                <a:solidFill>
                  <a:schemeClr val="accent2">
                    <a:lumMod val="50000"/>
                  </a:schemeClr>
                </a:solidFill>
                <a:latin typeface="AhnbergHand" pitchFamily="2" charset="0"/>
              </a:rPr>
              <a:t>Why not?</a:t>
            </a:r>
          </a:p>
          <a:p>
            <a:endParaRPr lang="en-AU" sz="21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827160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0228-9397-A5AD-4F83-850D8702B98F}"/>
              </a:ext>
            </a:extLst>
          </p:cNvPr>
          <p:cNvSpPr>
            <a:spLocks noGrp="1"/>
          </p:cNvSpPr>
          <p:nvPr>
            <p:ph type="title"/>
          </p:nvPr>
        </p:nvSpPr>
        <p:spPr>
          <a:xfrm>
            <a:off x="361784" y="2074536"/>
            <a:ext cx="8229600" cy="857250"/>
          </a:xfrm>
        </p:spPr>
        <p:txBody>
          <a:bodyPr>
            <a:normAutofit/>
          </a:bodyPr>
          <a:lstStyle/>
          <a:p>
            <a:r>
              <a:rPr lang="en-AU" b="0" i="0" u="none" strike="noStrike" dirty="0">
                <a:effectLst/>
                <a:latin typeface="Powderfinger Type" panose="02020709070000000403" pitchFamily="49" charset="77"/>
              </a:rPr>
              <a:t>2. Looking Forward</a:t>
            </a:r>
            <a:endParaRPr lang="en-US" dirty="0">
              <a:latin typeface="Powderfinger Type" panose="02020709070000000403" pitchFamily="49" charset="77"/>
            </a:endParaRPr>
          </a:p>
        </p:txBody>
      </p:sp>
    </p:spTree>
    <p:extLst>
      <p:ext uri="{BB962C8B-B14F-4D97-AF65-F5344CB8AC3E}">
        <p14:creationId xmlns:p14="http://schemas.microsoft.com/office/powerpoint/2010/main" val="3138403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Tree>
    <p:extLst>
      <p:ext uri="{BB962C8B-B14F-4D97-AF65-F5344CB8AC3E}">
        <p14:creationId xmlns:p14="http://schemas.microsoft.com/office/powerpoint/2010/main" val="342690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Who “owns” that IP address? The Commonwealth Bank? Someone else?</a:t>
            </a:r>
          </a:p>
          <a:p>
            <a:pPr marL="0" indent="0">
              <a:buNone/>
            </a:pPr>
            <a:endParaRPr lang="en-US" sz="1200" dirty="0">
              <a:latin typeface="Menlo" charset="0"/>
              <a:ea typeface="Menlo" charset="0"/>
              <a:cs typeface="Menlo" charset="0"/>
            </a:endParaRPr>
          </a:p>
          <a:p>
            <a:pPr marL="0" indent="0">
              <a:buNone/>
            </a:pPr>
            <a:r>
              <a:rPr lang="en-US" sz="1200" dirty="0">
                <a:latin typeface="Menlo" charset="0"/>
                <a:ea typeface="Menlo" charset="0"/>
                <a:cs typeface="Menlo" charset="0"/>
              </a:rPr>
              <a:t>Let’s look at little more:</a:t>
            </a:r>
          </a:p>
          <a:p>
            <a:pPr marL="0" indent="0">
              <a:buNone/>
            </a:pPr>
            <a:endParaRPr lang="en-US" sz="1200" dirty="0">
              <a:latin typeface="Menlo" charset="0"/>
              <a:ea typeface="Menlo" charset="0"/>
              <a:cs typeface="Menlo" charset="0"/>
            </a:endParaRPr>
          </a:p>
          <a:p>
            <a:pPr marL="0" indent="0">
              <a:buNone/>
            </a:pPr>
            <a:r>
              <a:rPr lang="en-US" sz="1200" dirty="0">
                <a:latin typeface="Menlo" charset="0"/>
                <a:ea typeface="Menlo" charset="0"/>
                <a:cs typeface="Menlo" charset="0"/>
              </a:rPr>
              <a:t>$ dig -x 104.116.164.218 +short</a:t>
            </a:r>
          </a:p>
          <a:p>
            <a:pPr marL="0" indent="0">
              <a:buNone/>
            </a:pPr>
            <a:r>
              <a:rPr lang="en-US" sz="1200" dirty="0">
                <a:latin typeface="Menlo" charset="0"/>
                <a:ea typeface="Menlo" charset="0"/>
                <a:cs typeface="Menlo" charset="0"/>
              </a:rPr>
              <a:t>a104-116-164-218.deploy.static.akamaitechnologies.com</a:t>
            </a:r>
            <a:endParaRPr lang="hr-HR" sz="15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lnSpcReduction="10000"/>
          </a:bodyPr>
          <a:lstStyle/>
          <a:p>
            <a:pPr marL="0" indent="0">
              <a:buNone/>
            </a:pPr>
            <a:r>
              <a:rPr lang="en-AU" sz="2100" dirty="0"/>
              <a:t>We have different goals </a:t>
            </a:r>
          </a:p>
          <a:p>
            <a:pPr lvl="1"/>
            <a:r>
              <a:rPr lang="en-AU" sz="1800" dirty="0"/>
              <a:t>Some people want to provide strong hierarchical controls on the certificates and keys because it entrenches their role in providing services</a:t>
            </a:r>
          </a:p>
          <a:p>
            <a:pPr lvl="1"/>
            <a:r>
              <a:rPr lang="en-AU" sz="1800" dirty="0"/>
              <a:t>Some want to do it because it gives them a point of control to intrude into the conversations of their citizens</a:t>
            </a:r>
          </a:p>
          <a:p>
            <a:pPr lvl="1"/>
            <a:r>
              <a:rPr lang="en-AU" sz="1800" dirty="0"/>
              <a:t>Others want to exploit weaknesses in the system to leverage a competitive advantage</a:t>
            </a:r>
          </a:p>
          <a:p>
            <a:pPr lvl="1"/>
            <a:r>
              <a:rPr lang="en-AU" sz="1800" dirty="0"/>
              <a:t>Some people think users prefer faster applications, even if they have security weaknesses</a:t>
            </a:r>
          </a:p>
          <a:p>
            <a:pPr lvl="1"/>
            <a:r>
              <a:rPr lang="en-AU" sz="1800" dirty="0"/>
              <a:t>Others think users are willing to pay a time penalty for better authentication controls </a:t>
            </a:r>
          </a:p>
          <a:p>
            <a:endParaRPr lang="en-AU" sz="2100" dirty="0"/>
          </a:p>
          <a:p>
            <a:endParaRPr lang="en-AU" sz="2100" dirty="0"/>
          </a:p>
          <a:p>
            <a:endParaRPr lang="en-AU" sz="2100" dirty="0"/>
          </a:p>
        </p:txBody>
      </p:sp>
    </p:spTree>
    <p:extLst>
      <p:ext uri="{BB962C8B-B14F-4D97-AF65-F5344CB8AC3E}">
        <p14:creationId xmlns:p14="http://schemas.microsoft.com/office/powerpoint/2010/main" val="3987110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Because there are so many moving parts?</a:t>
            </a:r>
          </a:p>
          <a:p>
            <a:pPr lvl="1"/>
            <a:r>
              <a:rPr lang="en-AU" sz="1500" dirty="0"/>
              <a:t>In a system that is constructed upon the efforts of multiple systems and multiple providers we are relying on someone in charge to orchestrate the components to as working whole</a:t>
            </a:r>
          </a:p>
          <a:p>
            <a:endParaRPr lang="en-AU" sz="2100" dirty="0"/>
          </a:p>
          <a:p>
            <a:endParaRPr lang="en-AU" sz="2100" dirty="0"/>
          </a:p>
          <a:p>
            <a:endParaRPr lang="en-AU" sz="2100" dirty="0"/>
          </a:p>
        </p:txBody>
      </p:sp>
      <p:pic>
        <p:nvPicPr>
          <p:cNvPr id="1026" name="Picture 2" descr="Sunset From the Saturn 5 Rocket Cam - Dan's Wild Wild Science Journal - AGU  Blogosphere">
            <a:extLst>
              <a:ext uri="{FF2B5EF4-FFF2-40B4-BE49-F238E27FC236}">
                <a16:creationId xmlns:a16="http://schemas.microsoft.com/office/drawing/2014/main" id="{82D90E3E-2FF2-6543-AD69-2D38D4F5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14" y="2678085"/>
            <a:ext cx="1078541" cy="20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90D6C-2432-454A-8AA1-0FFBC71F5E12}"/>
              </a:ext>
            </a:extLst>
          </p:cNvPr>
          <p:cNvSpPr txBox="1"/>
          <p:nvPr/>
        </p:nvSpPr>
        <p:spPr>
          <a:xfrm>
            <a:off x="3646684" y="2678085"/>
            <a:ext cx="4007059" cy="1338828"/>
          </a:xfrm>
          <a:prstGeom prst="rect">
            <a:avLst/>
          </a:prstGeom>
          <a:noFill/>
        </p:spPr>
        <p:txBody>
          <a:bodyPr wrap="none" rtlCol="0">
            <a:spAutoFit/>
          </a:bodyPr>
          <a:lstStyle/>
          <a:p>
            <a:r>
              <a:rPr lang="en-AU" sz="1350" dirty="0"/>
              <a:t>Saturn V Launch Vehicle</a:t>
            </a:r>
          </a:p>
          <a:p>
            <a:r>
              <a:rPr lang="en-AU" sz="1350" dirty="0"/>
              <a:t>Three stage rocket, each built by a different contractor</a:t>
            </a:r>
          </a:p>
          <a:p>
            <a:r>
              <a:rPr lang="en-AU" sz="1350" dirty="0"/>
              <a:t>Each of whom used multiple subcontractors</a:t>
            </a:r>
          </a:p>
          <a:p>
            <a:r>
              <a:rPr lang="en-AU" sz="1350" dirty="0"/>
              <a:t>3 million components</a:t>
            </a:r>
          </a:p>
          <a:p>
            <a:r>
              <a:rPr lang="en-AU" sz="1350" dirty="0"/>
              <a:t>Each supplied by the lowest bidder!</a:t>
            </a:r>
          </a:p>
          <a:p>
            <a:endParaRPr lang="en-AU" sz="1350" dirty="0"/>
          </a:p>
        </p:txBody>
      </p:sp>
    </p:spTree>
    <p:extLst>
      <p:ext uri="{BB962C8B-B14F-4D97-AF65-F5344CB8AC3E}">
        <p14:creationId xmlns:p14="http://schemas.microsoft.com/office/powerpoint/2010/main" val="20409270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840F-CF54-E54C-CBC1-D1E353113B9B}"/>
              </a:ext>
            </a:extLst>
          </p:cNvPr>
          <p:cNvSpPr>
            <a:spLocks noGrp="1"/>
          </p:cNvSpPr>
          <p:nvPr>
            <p:ph type="title"/>
          </p:nvPr>
        </p:nvSpPr>
        <p:spPr/>
        <p:txBody>
          <a:bodyPr/>
          <a:lstStyle/>
          <a:p>
            <a:r>
              <a:rPr lang="en-US" dirty="0"/>
              <a:t>Will it get harder?</a:t>
            </a:r>
          </a:p>
        </p:txBody>
      </p:sp>
      <p:sp>
        <p:nvSpPr>
          <p:cNvPr id="3" name="Content Placeholder 2">
            <a:extLst>
              <a:ext uri="{FF2B5EF4-FFF2-40B4-BE49-F238E27FC236}">
                <a16:creationId xmlns:a16="http://schemas.microsoft.com/office/drawing/2014/main" id="{5EB5B045-4A04-D854-61C5-7DE7B9275E4F}"/>
              </a:ext>
            </a:extLst>
          </p:cNvPr>
          <p:cNvSpPr>
            <a:spLocks noGrp="1"/>
          </p:cNvSpPr>
          <p:nvPr>
            <p:ph idx="1"/>
          </p:nvPr>
        </p:nvSpPr>
        <p:spPr/>
        <p:txBody>
          <a:bodyPr>
            <a:normAutofit fontScale="85000" lnSpcReduction="20000"/>
          </a:bodyPr>
          <a:lstStyle/>
          <a:p>
            <a:pPr marL="0" indent="0">
              <a:buNone/>
            </a:pPr>
            <a:r>
              <a:rPr lang="en-US" dirty="0"/>
              <a:t>Quantum Risk</a:t>
            </a:r>
          </a:p>
          <a:p>
            <a:r>
              <a:rPr lang="en-US" dirty="0"/>
              <a:t>Public/Private key cryptography does not create “impossible” problems. It uses “hard” problems.</a:t>
            </a:r>
          </a:p>
          <a:p>
            <a:r>
              <a:rPr lang="en-US" dirty="0"/>
              <a:t>But “hard depends on the speed of available CPUs and the way that CPUs calculate</a:t>
            </a:r>
          </a:p>
          <a:p>
            <a:r>
              <a:rPr lang="en-US" dirty="0"/>
              <a:t>Quantum computing can potentially solve such “hard” problems, assuming that we get to the point of being able to operate quantum computers with large numbers of </a:t>
            </a:r>
            <a:r>
              <a:rPr lang="en-US" dirty="0" err="1"/>
              <a:t>qbits</a:t>
            </a:r>
            <a:r>
              <a:rPr lang="en-US" dirty="0"/>
              <a:t>.</a:t>
            </a:r>
          </a:p>
          <a:p>
            <a:r>
              <a:rPr lang="en-US" dirty="0"/>
              <a:t>So far that challenge has proved elusive, but a lot of effort is being invested into quantum computing these days</a:t>
            </a:r>
          </a:p>
          <a:p>
            <a:r>
              <a:rPr lang="en-US" dirty="0"/>
              <a:t>When it happens, we will need to turn to more complex crypto algorithms that have larger keys and require more compute power to use</a:t>
            </a:r>
          </a:p>
        </p:txBody>
      </p:sp>
    </p:spTree>
    <p:extLst>
      <p:ext uri="{BB962C8B-B14F-4D97-AF65-F5344CB8AC3E}">
        <p14:creationId xmlns:p14="http://schemas.microsoft.com/office/powerpoint/2010/main" val="37236916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E15F-2E3E-F8FA-1B8D-BAE25B7FD99E}"/>
              </a:ext>
            </a:extLst>
          </p:cNvPr>
          <p:cNvSpPr>
            <a:spLocks noGrp="1"/>
          </p:cNvSpPr>
          <p:nvPr>
            <p:ph type="title"/>
          </p:nvPr>
        </p:nvSpPr>
        <p:spPr/>
        <p:txBody>
          <a:bodyPr/>
          <a:lstStyle/>
          <a:p>
            <a:r>
              <a:rPr lang="en-US" dirty="0"/>
              <a:t>Will it get more expensive?</a:t>
            </a:r>
          </a:p>
        </p:txBody>
      </p:sp>
      <p:sp>
        <p:nvSpPr>
          <p:cNvPr id="3" name="Content Placeholder 2">
            <a:extLst>
              <a:ext uri="{FF2B5EF4-FFF2-40B4-BE49-F238E27FC236}">
                <a16:creationId xmlns:a16="http://schemas.microsoft.com/office/drawing/2014/main" id="{740620EE-F85D-B34D-58FD-5E5E20159919}"/>
              </a:ext>
            </a:extLst>
          </p:cNvPr>
          <p:cNvSpPr>
            <a:spLocks noGrp="1"/>
          </p:cNvSpPr>
          <p:nvPr>
            <p:ph idx="1"/>
          </p:nvPr>
        </p:nvSpPr>
        <p:spPr>
          <a:xfrm>
            <a:off x="457200" y="1272209"/>
            <a:ext cx="4615732" cy="3322414"/>
          </a:xfrm>
        </p:spPr>
        <p:txBody>
          <a:bodyPr>
            <a:normAutofit fontScale="92500" lnSpcReduction="10000"/>
          </a:bodyPr>
          <a:lstStyle/>
          <a:p>
            <a:r>
              <a:rPr lang="en-US" dirty="0"/>
              <a:t>So far Moore’s Law has absorbed the incremental cost of crypto</a:t>
            </a:r>
          </a:p>
          <a:p>
            <a:r>
              <a:rPr lang="en-US" dirty="0"/>
              <a:t>As we get to 3nm tracks on chips further reductions in size and unit cost are proving to be a major challenge</a:t>
            </a:r>
          </a:p>
          <a:p>
            <a:r>
              <a:rPr lang="en-US" dirty="0"/>
              <a:t>Which implies that robust crypto may become more expensive to use</a:t>
            </a:r>
          </a:p>
          <a:p>
            <a:r>
              <a:rPr lang="en-US" dirty="0"/>
              <a:t>Who is going to pay the incremental cost of highly robust crypto?</a:t>
            </a:r>
          </a:p>
          <a:p>
            <a:endParaRPr lang="en-US" dirty="0"/>
          </a:p>
        </p:txBody>
      </p:sp>
      <p:pic>
        <p:nvPicPr>
          <p:cNvPr id="4" name="Picture 2">
            <a:extLst>
              <a:ext uri="{FF2B5EF4-FFF2-40B4-BE49-F238E27FC236}">
                <a16:creationId xmlns:a16="http://schemas.microsoft.com/office/drawing/2014/main" id="{9B12FF39-45FD-9B90-8118-0F6639EA3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185" y="1583552"/>
            <a:ext cx="3416615" cy="2527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E44F51-428A-9EAB-5530-881DE9A278FB}"/>
              </a:ext>
            </a:extLst>
          </p:cNvPr>
          <p:cNvSpPr txBox="1"/>
          <p:nvPr/>
        </p:nvSpPr>
        <p:spPr>
          <a:xfrm>
            <a:off x="6062217" y="4111344"/>
            <a:ext cx="1832553" cy="261610"/>
          </a:xfrm>
          <a:prstGeom prst="rect">
            <a:avLst/>
          </a:prstGeom>
          <a:noFill/>
        </p:spPr>
        <p:txBody>
          <a:bodyPr wrap="none" rtlCol="0">
            <a:spAutoFit/>
          </a:bodyPr>
          <a:lstStyle/>
          <a:p>
            <a:r>
              <a:rPr lang="en-AU" sz="1100" dirty="0"/>
              <a:t>Silicon Chip transistor counts</a:t>
            </a:r>
          </a:p>
        </p:txBody>
      </p:sp>
    </p:spTree>
    <p:extLst>
      <p:ext uri="{BB962C8B-B14F-4D97-AF65-F5344CB8AC3E}">
        <p14:creationId xmlns:p14="http://schemas.microsoft.com/office/powerpoint/2010/main" val="755068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14488" y="273845"/>
            <a:ext cx="5915025" cy="994172"/>
          </a:xfrm>
        </p:spPr>
        <p:txBody>
          <a:bodyPr/>
          <a:lstStyle/>
          <a:p>
            <a:r>
              <a:rPr lang="en-US" dirty="0"/>
              <a:t>It</a:t>
            </a:r>
            <a:r>
              <a:rPr lang="mr-IN" dirty="0"/>
              <a:t>’</a:t>
            </a:r>
            <a:r>
              <a:rPr lang="en-US" dirty="0"/>
              <a:t>s a tough problem</a:t>
            </a:r>
            <a:r>
              <a:rPr lang="mr-IN" dirty="0"/>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250" y="1219200"/>
            <a:ext cx="2162750" cy="3663433"/>
          </a:xfrm>
        </p:spPr>
      </p:pic>
      <p:sp>
        <p:nvSpPr>
          <p:cNvPr id="7" name="TextBox 6"/>
          <p:cNvSpPr txBox="1"/>
          <p:nvPr/>
        </p:nvSpPr>
        <p:spPr>
          <a:xfrm>
            <a:off x="4752168" y="1418095"/>
            <a:ext cx="3835241" cy="2793072"/>
          </a:xfrm>
          <a:prstGeom prst="rect">
            <a:avLst/>
          </a:prstGeom>
          <a:noFill/>
        </p:spPr>
        <p:txBody>
          <a:bodyPr wrap="square" rtlCol="0">
            <a:spAutoFit/>
          </a:bodyPr>
          <a:lstStyle/>
          <a:p>
            <a:r>
              <a:rPr lang="en-US" sz="1350" dirty="0"/>
              <a:t>A rather bleak prognosis from the</a:t>
            </a:r>
          </a:p>
          <a:p>
            <a:r>
              <a:rPr lang="en-US" sz="1350" dirty="0"/>
              <a:t>Economist  </a:t>
            </a:r>
            <a:r>
              <a:rPr lang="mr-IN" sz="1350" dirty="0"/>
              <a:t>–</a:t>
            </a:r>
            <a:r>
              <a:rPr lang="en-US" sz="1350" dirty="0"/>
              <a:t> don</a:t>
            </a:r>
            <a:r>
              <a:rPr lang="mr-IN" sz="1350" dirty="0"/>
              <a:t>’</a:t>
            </a:r>
            <a:r>
              <a:rPr lang="en-US" sz="1350" dirty="0"/>
              <a:t>t look for technology to improve this rather disturbing situation!</a:t>
            </a:r>
          </a:p>
          <a:p>
            <a:endParaRPr lang="en-US" sz="1350" dirty="0"/>
          </a:p>
          <a:p>
            <a:r>
              <a:rPr lang="en-US" sz="1350" dirty="0"/>
              <a:t>They suggest looking at economics and markets to try and address this problem</a:t>
            </a:r>
          </a:p>
          <a:p>
            <a:endParaRPr lang="en-US" sz="1350" dirty="0"/>
          </a:p>
          <a:p>
            <a:r>
              <a:rPr lang="en-US" sz="1350" dirty="0"/>
              <a:t>The problem with this suggestion  is that there is no natural market that provides incentive for highly robust and secure technologies. The major market incentives are based on driving down unit costs of service delivery, and security is an obvious point of avoidable cost</a:t>
            </a:r>
          </a:p>
        </p:txBody>
      </p:sp>
    </p:spTree>
    <p:extLst>
      <p:ext uri="{BB962C8B-B14F-4D97-AF65-F5344CB8AC3E}">
        <p14:creationId xmlns:p14="http://schemas.microsoft.com/office/powerpoint/2010/main" val="6631379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3465-D748-6AC7-B5A5-95A68679DBA1}"/>
              </a:ext>
            </a:extLst>
          </p:cNvPr>
          <p:cNvSpPr>
            <a:spLocks noGrp="1"/>
          </p:cNvSpPr>
          <p:nvPr>
            <p:ph type="title"/>
          </p:nvPr>
        </p:nvSpPr>
        <p:spPr/>
        <p:txBody>
          <a:bodyPr/>
          <a:lstStyle/>
          <a:p>
            <a:r>
              <a:rPr lang="en-US" dirty="0"/>
              <a:t>The Economics of Security</a:t>
            </a:r>
          </a:p>
        </p:txBody>
      </p:sp>
      <p:sp>
        <p:nvSpPr>
          <p:cNvPr id="3" name="Content Placeholder 2">
            <a:extLst>
              <a:ext uri="{FF2B5EF4-FFF2-40B4-BE49-F238E27FC236}">
                <a16:creationId xmlns:a16="http://schemas.microsoft.com/office/drawing/2014/main" id="{74DD8D15-CC4C-1D37-AAA7-19E78C9A83CD}"/>
              </a:ext>
            </a:extLst>
          </p:cNvPr>
          <p:cNvSpPr>
            <a:spLocks noGrp="1"/>
          </p:cNvSpPr>
          <p:nvPr>
            <p:ph idx="1"/>
          </p:nvPr>
        </p:nvSpPr>
        <p:spPr/>
        <p:txBody>
          <a:bodyPr>
            <a:normAutofit lnSpcReduction="10000"/>
          </a:bodyPr>
          <a:lstStyle/>
          <a:p>
            <a:r>
              <a:rPr lang="en-US" dirty="0"/>
              <a:t>Effective security for services and infrastructure is a market failure in the IT industry</a:t>
            </a:r>
          </a:p>
          <a:p>
            <a:r>
              <a:rPr lang="en-US" dirty="0"/>
              <a:t>Consumers are unwilling to pay a major price premium for a highly robust service</a:t>
            </a:r>
          </a:p>
          <a:p>
            <a:r>
              <a:rPr lang="en-US" dirty="0"/>
              <a:t>Service providers do not have any market-based incentive to add robust security to their products and offerings</a:t>
            </a:r>
          </a:p>
          <a:p>
            <a:r>
              <a:rPr lang="en-US" dirty="0"/>
              <a:t>The reason why the public sector is undertaking investment in cyber </a:t>
            </a:r>
            <a:r>
              <a:rPr lang="en-US" dirty="0" err="1"/>
              <a:t>defence</a:t>
            </a:r>
            <a:r>
              <a:rPr lang="en-US" dirty="0"/>
              <a:t> measures is that the private sector is not naturally motivated to do so! </a:t>
            </a:r>
          </a:p>
          <a:p>
            <a:endParaRPr lang="en-US" dirty="0"/>
          </a:p>
        </p:txBody>
      </p:sp>
    </p:spTree>
    <p:extLst>
      <p:ext uri="{BB962C8B-B14F-4D97-AF65-F5344CB8AC3E}">
        <p14:creationId xmlns:p14="http://schemas.microsoft.com/office/powerpoint/2010/main" val="20005213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5450-6210-37AC-BA01-247514C4DD64}"/>
              </a:ext>
            </a:extLst>
          </p:cNvPr>
          <p:cNvSpPr>
            <a:spLocks noGrp="1"/>
          </p:cNvSpPr>
          <p:nvPr>
            <p:ph type="title"/>
          </p:nvPr>
        </p:nvSpPr>
        <p:spPr/>
        <p:txBody>
          <a:bodyPr/>
          <a:lstStyle/>
          <a:p>
            <a:r>
              <a:rPr lang="en-US" dirty="0"/>
              <a:t>The Economics of Security</a:t>
            </a:r>
          </a:p>
        </p:txBody>
      </p:sp>
      <p:sp>
        <p:nvSpPr>
          <p:cNvPr id="3" name="Content Placeholder 2">
            <a:extLst>
              <a:ext uri="{FF2B5EF4-FFF2-40B4-BE49-F238E27FC236}">
                <a16:creationId xmlns:a16="http://schemas.microsoft.com/office/drawing/2014/main" id="{46E0EC27-D19A-76F9-DC59-C3F0E9163E05}"/>
              </a:ext>
            </a:extLst>
          </p:cNvPr>
          <p:cNvSpPr>
            <a:spLocks noGrp="1"/>
          </p:cNvSpPr>
          <p:nvPr>
            <p:ph idx="1"/>
          </p:nvPr>
        </p:nvSpPr>
        <p:spPr/>
        <p:txBody>
          <a:bodyPr/>
          <a:lstStyle/>
          <a:p>
            <a:r>
              <a:rPr lang="en-US" dirty="0"/>
              <a:t>Domain Name certificates have only taken off when the cost of obtaining them has dropped to zero, and the demonstration of proof of control is cursory</a:t>
            </a:r>
          </a:p>
          <a:p>
            <a:r>
              <a:rPr lang="en-US" dirty="0"/>
              <a:t>And in a demonstration that Gresham’s Law applies equally well in security, the low-quality cheap certificate product has driven out other forms of extended validation certification</a:t>
            </a:r>
          </a:p>
        </p:txBody>
      </p:sp>
    </p:spTree>
    <p:extLst>
      <p:ext uri="{BB962C8B-B14F-4D97-AF65-F5344CB8AC3E}">
        <p14:creationId xmlns:p14="http://schemas.microsoft.com/office/powerpoint/2010/main" val="23723372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2CFA-41D2-B1F8-8DCA-0B71139A86D3}"/>
              </a:ext>
            </a:extLst>
          </p:cNvPr>
          <p:cNvSpPr>
            <a:spLocks noGrp="1"/>
          </p:cNvSpPr>
          <p:nvPr>
            <p:ph type="title"/>
          </p:nvPr>
        </p:nvSpPr>
        <p:spPr/>
        <p:txBody>
          <a:bodyPr/>
          <a:lstStyle/>
          <a:p>
            <a:r>
              <a:rPr lang="en-US" dirty="0"/>
              <a:t>The Internet of Things</a:t>
            </a:r>
          </a:p>
        </p:txBody>
      </p:sp>
      <p:sp>
        <p:nvSpPr>
          <p:cNvPr id="3" name="Content Placeholder 2">
            <a:extLst>
              <a:ext uri="{FF2B5EF4-FFF2-40B4-BE49-F238E27FC236}">
                <a16:creationId xmlns:a16="http://schemas.microsoft.com/office/drawing/2014/main" id="{F4A488DA-4865-ACD0-A789-464A145FD10C}"/>
              </a:ext>
            </a:extLst>
          </p:cNvPr>
          <p:cNvSpPr>
            <a:spLocks noGrp="1"/>
          </p:cNvSpPr>
          <p:nvPr>
            <p:ph idx="1"/>
          </p:nvPr>
        </p:nvSpPr>
        <p:spPr>
          <a:xfrm>
            <a:off x="457200" y="1200151"/>
            <a:ext cx="8229600" cy="525282"/>
          </a:xfrm>
        </p:spPr>
        <p:txBody>
          <a:bodyPr/>
          <a:lstStyle/>
          <a:p>
            <a:pPr marL="0" indent="0">
              <a:buNone/>
            </a:pPr>
            <a:r>
              <a:rPr lang="en-US" dirty="0"/>
              <a:t>Only makes it so much worse:….</a:t>
            </a:r>
          </a:p>
        </p:txBody>
      </p:sp>
      <p:sp>
        <p:nvSpPr>
          <p:cNvPr id="5" name="Content Placeholder 2">
            <a:extLst>
              <a:ext uri="{FF2B5EF4-FFF2-40B4-BE49-F238E27FC236}">
                <a16:creationId xmlns:a16="http://schemas.microsoft.com/office/drawing/2014/main" id="{359AF98D-9E1D-61F1-62BB-6EA5D7453506}"/>
              </a:ext>
            </a:extLst>
          </p:cNvPr>
          <p:cNvSpPr txBox="1">
            <a:spLocks/>
          </p:cNvSpPr>
          <p:nvPr/>
        </p:nvSpPr>
        <p:spPr>
          <a:xfrm>
            <a:off x="1051422" y="1862355"/>
            <a:ext cx="7463927" cy="208099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Font typeface="Arial"/>
              <a:buNone/>
            </a:pPr>
            <a:r>
              <a:rPr lang="en-US" sz="1050" dirty="0">
                <a:latin typeface="Courier" charset="0"/>
                <a:ea typeface="Courier" charset="0"/>
                <a:cs typeface="Courier" charset="0"/>
              </a:rPr>
              <a:t>"The market can't fix this because neither the buyer nor the seller cares. </a:t>
            </a:r>
          </a:p>
          <a:p>
            <a:pPr marL="0" indent="0">
              <a:spcBef>
                <a:spcPts val="0"/>
              </a:spcBef>
              <a:buFont typeface="Arial"/>
              <a:buNone/>
            </a:pPr>
            <a:endParaRPr lang="en-US" sz="1050" dirty="0">
              <a:latin typeface="Courier" charset="0"/>
              <a:ea typeface="Courier" charset="0"/>
              <a:cs typeface="Courier" charset="0"/>
            </a:endParaRPr>
          </a:p>
          <a:p>
            <a:pPr marL="0" indent="0">
              <a:spcBef>
                <a:spcPts val="0"/>
              </a:spcBef>
              <a:buFont typeface="Arial"/>
              <a:buNone/>
            </a:pPr>
            <a:r>
              <a:rPr lang="en-US" sz="1050" dirty="0">
                <a:latin typeface="Courier" charset="0"/>
                <a:ea typeface="Courier" charset="0"/>
                <a:cs typeface="Courier" charset="0"/>
              </a:rPr>
              <a:t>The owners of the low-cost devices used in distributed denial-of-service attacks don't care. Their devices were cheap to buy, they still work, and they don't know any of the victims of the attacks. </a:t>
            </a:r>
          </a:p>
          <a:p>
            <a:pPr marL="0" indent="0">
              <a:spcBef>
                <a:spcPts val="0"/>
              </a:spcBef>
              <a:buFont typeface="Arial"/>
              <a:buNone/>
            </a:pPr>
            <a:endParaRPr lang="en-US" sz="1050" dirty="0">
              <a:latin typeface="Courier" charset="0"/>
              <a:ea typeface="Courier" charset="0"/>
              <a:cs typeface="Courier" charset="0"/>
            </a:endParaRPr>
          </a:p>
          <a:p>
            <a:pPr marL="0" indent="0">
              <a:spcBef>
                <a:spcPts val="0"/>
              </a:spcBef>
              <a:buFont typeface="Arial"/>
              <a:buNone/>
            </a:pPr>
            <a:r>
              <a:rPr lang="en-US" sz="1050" dirty="0">
                <a:latin typeface="Courier" charset="0"/>
                <a:ea typeface="Courier" charset="0"/>
                <a:cs typeface="Courier" charset="0"/>
              </a:rPr>
              <a:t>The sellers of those devices don't care: They're now selling newer and better models, and the original buyers only cared about price and features. </a:t>
            </a:r>
          </a:p>
          <a:p>
            <a:pPr marL="0" indent="0">
              <a:spcBef>
                <a:spcPts val="0"/>
              </a:spcBef>
              <a:buFont typeface="Arial"/>
              <a:buNone/>
            </a:pPr>
            <a:endParaRPr lang="en-US" sz="1050" dirty="0">
              <a:latin typeface="Courier" charset="0"/>
              <a:ea typeface="Courier" charset="0"/>
              <a:cs typeface="Courier" charset="0"/>
            </a:endParaRPr>
          </a:p>
          <a:p>
            <a:pPr marL="0" indent="0">
              <a:spcBef>
                <a:spcPts val="0"/>
              </a:spcBef>
              <a:buFont typeface="Arial"/>
              <a:buNone/>
            </a:pPr>
            <a:r>
              <a:rPr lang="en-US" sz="1050" dirty="0">
                <a:latin typeface="Courier" charset="0"/>
                <a:ea typeface="Courier" charset="0"/>
                <a:cs typeface="Courier" charset="0"/>
              </a:rPr>
              <a:t>There is no market solution, because the insecurity is what economists call an externality: It's an effect of the purchasing decision that affects other people. Think of it as a kind of invisible pollution."</a:t>
            </a:r>
          </a:p>
        </p:txBody>
      </p:sp>
      <p:sp>
        <p:nvSpPr>
          <p:cNvPr id="6" name="TextBox 5">
            <a:extLst>
              <a:ext uri="{FF2B5EF4-FFF2-40B4-BE49-F238E27FC236}">
                <a16:creationId xmlns:a16="http://schemas.microsoft.com/office/drawing/2014/main" id="{D35A3E93-B669-9131-E190-1A543BE3EAC6}"/>
              </a:ext>
            </a:extLst>
          </p:cNvPr>
          <p:cNvSpPr txBox="1"/>
          <p:nvPr/>
        </p:nvSpPr>
        <p:spPr>
          <a:xfrm>
            <a:off x="2050026" y="3932288"/>
            <a:ext cx="5316840" cy="300082"/>
          </a:xfrm>
          <a:prstGeom prst="rect">
            <a:avLst/>
          </a:prstGeom>
          <a:noFill/>
        </p:spPr>
        <p:txBody>
          <a:bodyPr wrap="none" rtlCol="0">
            <a:spAutoFit/>
          </a:bodyPr>
          <a:lstStyle/>
          <a:p>
            <a:r>
              <a:rPr lang="en-US" sz="1350" dirty="0">
                <a:hlinkClick r:id="rId2"/>
              </a:rPr>
              <a:t>https://www.schneier.com/blog/archives/2017/02/security_and_th.html</a:t>
            </a:r>
            <a:endParaRPr lang="en-US" sz="1350" dirty="0"/>
          </a:p>
        </p:txBody>
      </p:sp>
    </p:spTree>
    <p:extLst>
      <p:ext uri="{BB962C8B-B14F-4D97-AF65-F5344CB8AC3E}">
        <p14:creationId xmlns:p14="http://schemas.microsoft.com/office/powerpoint/2010/main" val="12711047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21F3-B293-704D-847A-53AB5EF0DE38}"/>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827954AE-097B-F74A-9B87-823FC59459A7}"/>
              </a:ext>
            </a:extLst>
          </p:cNvPr>
          <p:cNvSpPr>
            <a:spLocks noGrp="1"/>
          </p:cNvSpPr>
          <p:nvPr>
            <p:ph idx="1"/>
          </p:nvPr>
        </p:nvSpPr>
        <p:spPr/>
        <p:txBody>
          <a:bodyPr>
            <a:normAutofit fontScale="92500" lnSpcReduction="10000"/>
          </a:bodyPr>
          <a:lstStyle/>
          <a:p>
            <a:pPr marL="0" indent="0">
              <a:buNone/>
            </a:pPr>
            <a:r>
              <a:rPr lang="en-AU" sz="2100" dirty="0"/>
              <a:t>Because we are relying on the market to provide coherence and consistency of orchestration across providers? </a:t>
            </a:r>
          </a:p>
          <a:p>
            <a:pPr lvl="1"/>
            <a:r>
              <a:rPr lang="en-AU" sz="1800" dirty="0"/>
              <a:t>And perhaps that’s the key point here</a:t>
            </a:r>
          </a:p>
          <a:p>
            <a:pPr lvl="1"/>
            <a:r>
              <a:rPr lang="en-AU" sz="1800" dirty="0"/>
              <a:t>Loosely coupled systems will always present windows of vulnerability</a:t>
            </a:r>
          </a:p>
          <a:p>
            <a:pPr lvl="2"/>
            <a:r>
              <a:rPr lang="en-AU" sz="1500" dirty="0"/>
              <a:t>Routing integrity</a:t>
            </a:r>
          </a:p>
          <a:p>
            <a:pPr lvl="2"/>
            <a:r>
              <a:rPr lang="en-AU" sz="1500" dirty="0"/>
              <a:t>Name registration</a:t>
            </a:r>
          </a:p>
          <a:p>
            <a:pPr lvl="2"/>
            <a:r>
              <a:rPr lang="en-AU" sz="1500" dirty="0"/>
              <a:t>Name certification</a:t>
            </a:r>
          </a:p>
          <a:p>
            <a:pPr lvl="2"/>
            <a:r>
              <a:rPr lang="en-AU" sz="1500" dirty="0"/>
              <a:t>Service control</a:t>
            </a:r>
          </a:p>
          <a:p>
            <a:pPr lvl="1"/>
            <a:r>
              <a:rPr lang="en-AU" sz="1800" dirty="0"/>
              <a:t>Effective defence involves not only component defence but also in defending the points of interaction between components</a:t>
            </a:r>
          </a:p>
          <a:p>
            <a:pPr lvl="1"/>
            <a:r>
              <a:rPr lang="en-AU" sz="1800" dirty="0"/>
              <a:t>And we find this very hard to achieve when the market itself is the orchestration agent</a:t>
            </a:r>
          </a:p>
        </p:txBody>
      </p:sp>
    </p:spTree>
    <p:extLst>
      <p:ext uri="{BB962C8B-B14F-4D97-AF65-F5344CB8AC3E}">
        <p14:creationId xmlns:p14="http://schemas.microsoft.com/office/powerpoint/2010/main" val="3867631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538"/>
            <a:ext cx="8229600" cy="857250"/>
          </a:xfrm>
        </p:spPr>
        <p:txBody>
          <a:bodyPr>
            <a:normAutofit fontScale="90000"/>
          </a:bodyPr>
          <a:lstStyle/>
          <a:p>
            <a:r>
              <a:rPr lang="en-US" dirty="0"/>
              <a:t>Is this another of those massive challenges of our time?</a:t>
            </a:r>
          </a:p>
        </p:txBody>
      </p:sp>
      <p:sp>
        <p:nvSpPr>
          <p:cNvPr id="3" name="Content Placeholder 2"/>
          <p:cNvSpPr>
            <a:spLocks noGrp="1"/>
          </p:cNvSpPr>
          <p:nvPr>
            <p:ph idx="1"/>
          </p:nvPr>
        </p:nvSpPr>
        <p:spPr>
          <a:xfrm>
            <a:off x="457200" y="1271710"/>
            <a:ext cx="8229600" cy="3394472"/>
          </a:xfrm>
        </p:spPr>
        <p:txBody>
          <a:bodyPr/>
          <a:lstStyle/>
          <a:p>
            <a:pPr marL="0" indent="0">
              <a:buNone/>
            </a:pPr>
            <a:r>
              <a:rPr lang="en-US" dirty="0"/>
              <a:t>We just don’t have the tools to figure out how to stop this environment being fatally overrun by these devices:</a:t>
            </a:r>
          </a:p>
          <a:p>
            <a:pPr lvl="1"/>
            <a:r>
              <a:rPr lang="en-US" dirty="0"/>
              <a:t>We can’t improve their quality</a:t>
            </a:r>
          </a:p>
          <a:p>
            <a:pPr lvl="1"/>
            <a:r>
              <a:rPr lang="en-US" dirty="0"/>
              <a:t>We can’t keep building ever larger DOS barriers</a:t>
            </a:r>
          </a:p>
          <a:p>
            <a:pPr lvl="1"/>
            <a:r>
              <a:rPr lang="en-US" dirty="0"/>
              <a:t>We can’t regulate </a:t>
            </a:r>
            <a:r>
              <a:rPr lang="en-US" dirty="0" err="1"/>
              <a:t>behaviours</a:t>
            </a:r>
            <a:r>
              <a:rPr lang="en-US" dirty="0"/>
              <a:t> of the equipment, their makers or distributors</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544695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3972</TotalTime>
  <Words>4617</Words>
  <Application>Microsoft Macintosh PowerPoint</Application>
  <PresentationFormat>On-screen Show (16:9)</PresentationFormat>
  <Paragraphs>460</Paragraphs>
  <Slides>105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105</vt:i4>
      </vt:variant>
    </vt:vector>
  </HeadingPairs>
  <TitlesOfParts>
    <vt:vector size="115" baseType="lpstr">
      <vt:lpstr>ＭＳ Ｐゴシック</vt:lpstr>
      <vt:lpstr>AhnbergHand</vt:lpstr>
      <vt:lpstr>Arial</vt:lpstr>
      <vt:lpstr>Bradley Hand ITC TT-Bold</vt:lpstr>
      <vt:lpstr>Calibri</vt:lpstr>
      <vt:lpstr>Courier</vt:lpstr>
      <vt:lpstr>Menlo</vt:lpstr>
      <vt:lpstr>Powderfinger Type</vt:lpstr>
      <vt:lpstr>Powderfinger-Type</vt:lpstr>
      <vt:lpstr>Office Theme</vt:lpstr>
      <vt:lpstr>The Foundations of Network Security</vt:lpstr>
      <vt:lpstr>The Foundations of Network Security</vt:lpstr>
      <vt:lpstr>1. The Current Security Framework for the Internet</vt:lpstr>
      <vt:lpstr>Which Bank?</vt:lpstr>
      <vt:lpstr>Which Bank? My Bank!</vt:lpstr>
      <vt:lpstr>Security on the Internet</vt:lpstr>
      <vt:lpstr>Security on the Internet</vt:lpstr>
      <vt:lpstr>Opening the Connection: First Steps</vt:lpstr>
      <vt:lpstr>Hang on…</vt:lpstr>
      <vt:lpstr>Hang on…</vt:lpstr>
      <vt:lpstr>Hang on…</vt:lpstr>
      <vt:lpstr>The major question…</vt:lpstr>
      <vt:lpstr>It’s all about cryptography</vt:lpstr>
      <vt:lpstr>Public Key Cryptography</vt:lpstr>
      <vt:lpstr>This is important</vt:lpstr>
      <vt:lpstr>Public/Private Key Pairs</vt:lpstr>
      <vt:lpstr>Public Key Certificates</vt:lpstr>
      <vt:lpstr>Public Key Certificates</vt:lpstr>
      <vt:lpstr>PowerPoint Presentation</vt:lpstr>
      <vt:lpstr>And another example</vt:lpstr>
      <vt:lpstr>PowerPoint Presentation</vt:lpstr>
      <vt:lpstr>PowerPoint Presentation</vt:lpstr>
      <vt:lpstr>And another</vt:lpstr>
      <vt:lpstr>PowerPoint Presentation</vt:lpstr>
      <vt:lpstr>Spot the Difference</vt:lpstr>
      <vt:lpstr>Spot the Difference</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These are isolated events</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Always?</vt:lpstr>
      <vt:lpstr>Ok – Not Always.  Some do.  Sometimes.</vt:lpstr>
      <vt:lpstr>So, we can’t count on revocation</vt:lpstr>
      <vt:lpstr>So, we can’t count on revocation</vt:lpstr>
      <vt:lpstr>So, we can’t count on revocation</vt:lpstr>
      <vt:lpstr>So, we can’t count on revocation</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maske certificates better?</vt:lpstr>
      <vt:lpstr>How can we make certificates better?</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2. Looking Forward</vt:lpstr>
      <vt:lpstr>Why is this so hard?</vt:lpstr>
      <vt:lpstr>Why is this so hard?</vt:lpstr>
      <vt:lpstr>Why is this so hard?</vt:lpstr>
      <vt:lpstr>Will it get harder?</vt:lpstr>
      <vt:lpstr>Will it get more expensive?</vt:lpstr>
      <vt:lpstr>It’s a tough problem…</vt:lpstr>
      <vt:lpstr>The Economics of Security</vt:lpstr>
      <vt:lpstr>The Economics of Security</vt:lpstr>
      <vt:lpstr>The Internet of Things</vt:lpstr>
      <vt:lpstr>Why is this so hard?</vt:lpstr>
      <vt:lpstr>Is this another of those massive challenges of our time?</vt:lpstr>
      <vt:lpstr>PowerPoint Presentation</vt:lpstr>
      <vt:lpstr>3. Vague Glimmers of Hope</vt:lpstr>
      <vt:lpstr>This is not a new problem</vt:lpstr>
      <vt:lpstr>This is not a new problem</vt:lpstr>
      <vt:lpstr>Users and Trust</vt:lpstr>
      <vt:lpstr>PowerPoint Presentation</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101</cp:revision>
  <cp:lastPrinted>2017-01-22T19:56:58Z</cp:lastPrinted>
  <dcterms:created xsi:type="dcterms:W3CDTF">2015-10-28T19:23:57Z</dcterms:created>
  <dcterms:modified xsi:type="dcterms:W3CDTF">2023-12-18T04:30:31Z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2023-12-06T02:13:25Z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ee02e12e-64b0-496d-a729-54e089e84a92</vt:lpwstr>
  </property>
  <property fmtid="{D5CDD505-2E9C-101B-9397-08002B2CF9AE}" pid="8" name="MSIP_Label_66ca7b2a-4f6d-4766-806a-1a0c76ea1c59_ContentBits">
    <vt:lpwstr>0</vt:lpwstr>
  </property>
</Properties>
</file>